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4"/>
  </p:sldMasterIdLst>
  <p:notesMasterIdLst>
    <p:notesMasterId r:id="rId58"/>
  </p:notesMasterIdLst>
  <p:sldIdLst>
    <p:sldId id="1038" r:id="rId5"/>
    <p:sldId id="494" r:id="rId6"/>
    <p:sldId id="256" r:id="rId7"/>
    <p:sldId id="1039" r:id="rId8"/>
    <p:sldId id="1067" r:id="rId9"/>
    <p:sldId id="1055" r:id="rId10"/>
    <p:sldId id="1069" r:id="rId11"/>
    <p:sldId id="1114" r:id="rId12"/>
    <p:sldId id="1115" r:id="rId13"/>
    <p:sldId id="1073" r:id="rId14"/>
    <p:sldId id="1113" r:id="rId15"/>
    <p:sldId id="1076" r:id="rId16"/>
    <p:sldId id="1123" r:id="rId17"/>
    <p:sldId id="1051" r:id="rId18"/>
    <p:sldId id="1062" r:id="rId19"/>
    <p:sldId id="1063" r:id="rId20"/>
    <p:sldId id="1078" r:id="rId21"/>
    <p:sldId id="1080" r:id="rId22"/>
    <p:sldId id="1057" r:id="rId23"/>
    <p:sldId id="1060" r:id="rId24"/>
    <p:sldId id="1045" r:id="rId25"/>
    <p:sldId id="1058" r:id="rId26"/>
    <p:sldId id="1116" r:id="rId27"/>
    <p:sldId id="1077" r:id="rId28"/>
    <p:sldId id="1041" r:id="rId29"/>
    <p:sldId id="1082" r:id="rId30"/>
    <p:sldId id="1083" r:id="rId31"/>
    <p:sldId id="1084" r:id="rId32"/>
    <p:sldId id="1108" r:id="rId33"/>
    <p:sldId id="1087" r:id="rId34"/>
    <p:sldId id="1109" r:id="rId35"/>
    <p:sldId id="1091" r:id="rId36"/>
    <p:sldId id="1122" r:id="rId37"/>
    <p:sldId id="1095" r:id="rId38"/>
    <p:sldId id="1097" r:id="rId39"/>
    <p:sldId id="1099" r:id="rId40"/>
    <p:sldId id="1124" r:id="rId41"/>
    <p:sldId id="1098" r:id="rId42"/>
    <p:sldId id="1102" r:id="rId43"/>
    <p:sldId id="1071" r:id="rId44"/>
    <p:sldId id="1118" r:id="rId45"/>
    <p:sldId id="1100" r:id="rId46"/>
    <p:sldId id="1119" r:id="rId47"/>
    <p:sldId id="1120" r:id="rId48"/>
    <p:sldId id="1117" r:id="rId49"/>
    <p:sldId id="1094" r:id="rId50"/>
    <p:sldId id="1121" r:id="rId51"/>
    <p:sldId id="1068" r:id="rId52"/>
    <p:sldId id="1111" r:id="rId53"/>
    <p:sldId id="1104" r:id="rId54"/>
    <p:sldId id="1105" r:id="rId55"/>
    <p:sldId id="1040" r:id="rId56"/>
    <p:sldId id="1106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547EAFC-3B8D-E44A-9828-6F713AF0C0F2}">
          <p14:sldIdLst>
            <p14:sldId id="1038"/>
          </p14:sldIdLst>
        </p14:section>
        <p14:section name="Introduction to OSCE and Meetup" id="{40C66B51-D26C-1241-B6F4-856BD34DA1F7}">
          <p14:sldIdLst>
            <p14:sldId id="494"/>
          </p14:sldIdLst>
        </p14:section>
        <p14:section name="Lunch Time" id="{51E7D0AE-3C2C-344C-A226-56ED70AA9CA7}">
          <p14:sldIdLst>
            <p14:sldId id="256"/>
          </p14:sldIdLst>
        </p14:section>
        <p14:section name="Nami Presentation" id="{FDF9FE65-5370-3F47-9A18-7F56785E9B23}">
          <p14:sldIdLst>
            <p14:sldId id="1039"/>
            <p14:sldId id="1067"/>
            <p14:sldId id="1055"/>
            <p14:sldId id="1069"/>
            <p14:sldId id="1114"/>
            <p14:sldId id="1115"/>
            <p14:sldId id="1073"/>
            <p14:sldId id="1113"/>
            <p14:sldId id="1076"/>
            <p14:sldId id="1123"/>
            <p14:sldId id="1051"/>
            <p14:sldId id="1062"/>
            <p14:sldId id="1063"/>
            <p14:sldId id="1078"/>
            <p14:sldId id="1080"/>
            <p14:sldId id="1057"/>
            <p14:sldId id="1060"/>
            <p14:sldId id="1045"/>
            <p14:sldId id="1058"/>
            <p14:sldId id="1116"/>
            <p14:sldId id="1077"/>
            <p14:sldId id="1041"/>
            <p14:sldId id="1082"/>
            <p14:sldId id="1083"/>
            <p14:sldId id="1084"/>
            <p14:sldId id="1108"/>
            <p14:sldId id="1087"/>
            <p14:sldId id="1109"/>
            <p14:sldId id="1091"/>
            <p14:sldId id="1122"/>
            <p14:sldId id="1095"/>
            <p14:sldId id="1097"/>
            <p14:sldId id="1099"/>
            <p14:sldId id="1124"/>
            <p14:sldId id="1098"/>
            <p14:sldId id="1102"/>
            <p14:sldId id="1071"/>
            <p14:sldId id="1118"/>
            <p14:sldId id="1100"/>
            <p14:sldId id="1119"/>
            <p14:sldId id="1120"/>
            <p14:sldId id="1117"/>
            <p14:sldId id="1094"/>
            <p14:sldId id="1121"/>
            <p14:sldId id="1068"/>
            <p14:sldId id="1111"/>
            <p14:sldId id="1104"/>
            <p14:sldId id="1105"/>
          </p14:sldIdLst>
        </p14:section>
        <p14:section name="End" id="{BEACF1DD-98C9-3E4D-8FA4-D3638F00E90C}">
          <p14:sldIdLst>
            <p14:sldId id="1040"/>
            <p14:sldId id="11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4D"/>
    <a:srgbClr val="FF313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202" autoAdjust="0"/>
    <p:restoredTop sz="94737"/>
  </p:normalViewPr>
  <p:slideViewPr>
    <p:cSldViewPr snapToGrid="0">
      <p:cViewPr>
        <p:scale>
          <a:sx n="91" d="100"/>
          <a:sy n="91" d="100"/>
        </p:scale>
        <p:origin x="768" y="9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B366D2-8AEC-0C44-B867-FBC5A04E221D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63CB11-E94F-574A-AFE5-6483CA4C78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593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CB11-E94F-574A-AFE5-6483CA4C783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63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If you would like to join a community of like-minded people at TU/e – you are welcome to become a member of the OS community Eindhoven. </a:t>
            </a:r>
          </a:p>
          <a:p>
            <a:pPr marL="171450" indent="-171450">
              <a:buFontTx/>
              <a:buChar char="-"/>
            </a:pPr>
            <a:r>
              <a:rPr lang="en-US"/>
              <a:t>It’s a space where you can exchange experiences with fellow researchers, learn something new and/or share your knowledge with others. </a:t>
            </a:r>
          </a:p>
          <a:p>
            <a:pPr marL="171450" indent="-171450">
              <a:buFontTx/>
              <a:buChar char="-"/>
            </a:pPr>
            <a:r>
              <a:rPr lang="en-US"/>
              <a:t>Starting from the new academic year, we are going to have budget from NWO which will help the community to develop and grow and you can be part of it.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3776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People were looking for an example of research software, and I said to myself, “I got one”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CB11-E94F-574A-AFE5-6483CA4C783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0897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revisited my thesis and it did not work!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CB11-E94F-574A-AFE5-6483CA4C783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7326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8831-ACEE-5E77-1410-18FFE9F6E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9317C4-79E7-DC89-A047-8290AC10C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E6A73-CC17-4EE4-F7E1-5BDE36CBB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revisited my thesis and it did not work!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7ED4D-173B-1ECD-3DBA-9A11296B0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CB11-E94F-574A-AFE5-6483CA4C783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3761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CB11-E94F-574A-AFE5-6483CA4C783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5283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FCC9B-4015-0333-C70E-7CA2253E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67191-8E19-680E-DD17-9A1541B37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D4488-745F-10B3-F17A-0E57A1449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If you would like to join a community of like-minded people at TU/e – you are welcome to become a member of the OS community Eindhoven. </a:t>
            </a:r>
          </a:p>
          <a:p>
            <a:pPr marL="171450" indent="-171450">
              <a:buFontTx/>
              <a:buChar char="-"/>
            </a:pPr>
            <a:r>
              <a:rPr lang="en-US"/>
              <a:t>It’s a space where you can exchange experiences with fellow researchers, learn something new and/or share your knowledge with others. </a:t>
            </a:r>
          </a:p>
          <a:p>
            <a:pPr marL="171450" indent="-171450">
              <a:buFontTx/>
              <a:buChar char="-"/>
            </a:pPr>
            <a:r>
              <a:rPr lang="en-US"/>
              <a:t>Starting from the new academic year, we are going to have budget from NWO which will help the community to develop and grow and you can be part of it.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FB959-D388-BD6F-CADC-96183B9CA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2099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2B7C-452B-BCEB-9CE8-AF8F2C0CF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19038-3E1E-50A6-853D-38BCD4975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A666A-ECA0-5B86-642E-AB400CF1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3E66-4D40-3602-B4B9-08B2D597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D348F-F92B-0104-DE7E-D374E23A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9945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5035-690E-A9E9-D58A-3634CC80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88866-382A-7AD3-C76E-4F1AA13EC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F3F46-8619-6A0C-DF32-C4DC27727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E75FA-AD58-C374-9AD9-A4190560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BC779-3BDE-9219-3283-C4FB20A8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70AB2-1534-6648-0CE9-8C5478F6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06343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E3FA-88EE-E8C6-822B-A668DAD8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D6C99-B669-20B8-B1ED-82D251361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BC79-616A-26F4-1676-6B5B1F47D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6AE88-1374-7167-C5C9-45A7BD04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C2B8A-1D70-6520-A228-62514CB5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3D262-9971-C5AF-C344-3AD91110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3282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E265-ECC2-9161-F691-31E1DEC3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4E739-1E3D-A05A-B381-60BB0DB12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8856-542B-EA83-229F-338BB408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9791-A2B8-F9E2-4DC4-50E15272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883B-C95F-886C-7160-29ED85A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1293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E838C-C3A3-BA31-BE2C-0C72F44CA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D8B2B-8B77-3A18-4E75-0EF8D05CB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1C8-ED5F-EB2C-F015-B459F4EC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34B8A-4BC2-9A32-B20A-8FC1D6F7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EE1F8-C45A-94A5-458E-A7E940E0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72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14252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975" y="2812610"/>
            <a:ext cx="10075333" cy="1449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193270878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831" y="3078178"/>
            <a:ext cx="10075333" cy="1303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27785685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4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1" y="0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55488357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1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</p:spTree>
    <p:extLst>
      <p:ext uri="{BB962C8B-B14F-4D97-AF65-F5344CB8AC3E}">
        <p14:creationId xmlns:p14="http://schemas.microsoft.com/office/powerpoint/2010/main" val="241610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E309-F0D0-DDE5-5302-4DC8F224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F752-342D-B865-6A9D-A999BD90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360C-F699-74EE-9758-F15C4A2C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488A5-86AC-6914-2FBB-5EB2C4E4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B9D40-2921-0CF8-92E8-9233B96D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9325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5723-B5CD-B3E0-E322-62E3214B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43E86-A451-DE7E-996D-FE3B309AA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0C0EB-3982-B573-3F11-06A3BE89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B0B07-D6F8-B14F-6044-8BFDBBAC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EC53D-AF19-9ED6-8FC0-FAF69C72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9553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EF6A-B681-37D0-2194-A829A131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9188-D01E-6470-85E7-FDFF022D0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3A009-1494-9FDE-F6C5-7A504049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59627-224B-1F90-41E4-91277512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C9510-9D8E-1970-682B-2D3003FD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6AF19-4464-1F12-B88E-4AD9DC54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07726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14B1-51E0-2623-9437-CC76B493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DE504-6686-6274-638E-73AF37F01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5C384-3459-E193-5688-674B5DB8E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FDAB1-887E-365C-8EFD-96C2E6AAD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C081C-0DD7-0D5D-D7FA-3D32F94B8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E4B5B-7F6F-03A7-56A2-81BCC912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9019C-E08D-A695-6004-A264E462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94D11-F6A2-6707-498E-4415559F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22990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1562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6849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29481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871EE-24D5-E719-F0B2-9FD987CA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2/10/25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8ACD2-4BE5-4C79-C1AC-89D96D34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041BF-684E-AA1C-D97D-CE0199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268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14D"/>
            </a:gs>
            <a:gs pos="87000">
              <a:srgbClr val="FF313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00A42-1BAE-F3F9-60CE-9EF04D4F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3DC11-9EAE-C123-7967-B586A7F12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34DB4-FBD0-AAE1-4996-AFE94E075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2/10/25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C386-2FEE-63E1-BC55-B57FEF550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0A4AF-0B5D-7103-583E-1E026C4D7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88432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91" r:id="rId7"/>
    <p:sldLayoutId id="2147483692" r:id="rId8"/>
    <p:sldLayoutId id="2147483679" r:id="rId9"/>
    <p:sldLayoutId id="2147483680" r:id="rId10"/>
    <p:sldLayoutId id="2147483681" r:id="rId11"/>
    <p:sldLayoutId id="2147483682" r:id="rId12"/>
    <p:sldLayoutId id="2147483683" r:id="rId13"/>
    <p:sldLayoutId id="2147483685" r:id="rId14"/>
    <p:sldLayoutId id="2147483686" r:id="rId15"/>
    <p:sldLayoutId id="2147483687" r:id="rId16"/>
    <p:sldLayoutId id="2147483689" r:id="rId17"/>
    <p:sldLayoutId id="2147483690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hyperlink" Target="https://www.linkedin.com/in/nsunami/" TargetMode="External"/><Relationship Id="rId12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hyperlink" Target="https://bsky.app/profile/namisunami.com" TargetMode="External"/><Relationship Id="rId4" Type="http://schemas.openxmlformats.org/officeDocument/2006/relationships/hyperlink" Target="https://akademienl.social/@nsunami" TargetMode="External"/><Relationship Id="rId9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neonbrand?utm_content=creditCopyText&amp;utm_medium=referral&amp;utm_source=unsplash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unsplash.com/photos/gray-tomb-C6TExpu8Znk?utm_content=creditCopyText&amp;utm_medium=referral&amp;utm_source=unsplash" TargetMode="Externa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4" Type="http://schemas.openxmlformats.org/officeDocument/2006/relationships/hyperlink" Target="http://github.com/nsunami/dissertation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github.com/nsunami/dissertation" TargetMode="Externa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17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hyperlink" Target="mailto:openscience@tue.nl" TargetMode="External"/><Relationship Id="rId10" Type="http://schemas.openxmlformats.org/officeDocument/2006/relationships/image" Target="../media/image14.svg"/><Relationship Id="rId4" Type="http://schemas.openxmlformats.org/officeDocument/2006/relationships/hyperlink" Target="https://sites.google.com/view/osceindhoven" TargetMode="External"/><Relationship Id="rId9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image" Target="../media/image34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" TargetMode="External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zenodo.org/records/7248877" TargetMode="External"/><Relationship Id="rId4" Type="http://schemas.openxmlformats.org/officeDocument/2006/relationships/hyperlink" Target="https://www.esciencecenter.nl/national-guidelines-for-software-management-plans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enti.com/al94p5cm6iwg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nsplash.com/photos/a-person-laying-in-a-field-of-grass-SBZ0bK2gkAs?utm_content=creditCopyText&amp;utm_medium=referral&amp;utm_source=unsplash" TargetMode="External"/><Relationship Id="rId5" Type="http://schemas.openxmlformats.org/officeDocument/2006/relationships/hyperlink" Target="https://unsplash.com/@stereosonya?utm_content=creditCopyText&amp;utm_medium=referral&amp;utm_source=unsplash" TargetMode="External"/><Relationship Id="rId4" Type="http://schemas.microsoft.com/office/2007/relationships/hdphoto" Target="../media/hdphoto1.wdp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7" Type="http://schemas.openxmlformats.org/officeDocument/2006/relationships/image" Target="../media/image44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svg"/><Relationship Id="rId7" Type="http://schemas.openxmlformats.org/officeDocument/2006/relationships/image" Target="../media/image42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44.sv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sv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carbon.now.sh/" TargetMode="External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hyperlink" Target="mailto:openscience@tue.nl" TargetMode="External"/><Relationship Id="rId10" Type="http://schemas.openxmlformats.org/officeDocument/2006/relationships/image" Target="../media/image10.png"/><Relationship Id="rId4" Type="http://schemas.openxmlformats.org/officeDocument/2006/relationships/hyperlink" Target="https://sites.google.com/view/osceindhoven" TargetMode="External"/><Relationship Id="rId9" Type="http://schemas.openxmlformats.org/officeDocument/2006/relationships/image" Target="../media/image14.sv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ivecommons.org/publicdomain/zero/1.0/?ref=chooser-v1" TargetMode="External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sv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0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914D"/>
            </a:gs>
            <a:gs pos="87000">
              <a:srgbClr val="FF313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1977-EB6D-F167-3858-C0385BD7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3035" y="2275865"/>
            <a:ext cx="7799419" cy="2148503"/>
          </a:xfrm>
        </p:spPr>
        <p:txBody>
          <a:bodyPr>
            <a:noAutofit/>
          </a:bodyPr>
          <a:lstStyle/>
          <a:p>
            <a:r>
              <a:rPr lang="en-US" sz="4800" dirty="0"/>
              <a:t>Writing a reproducible PhD thesis using GitHub, R, and Docker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A4686FCF-A4E6-A3EA-5C06-4D834A887494}"/>
              </a:ext>
            </a:extLst>
          </p:cNvPr>
          <p:cNvGrpSpPr/>
          <p:nvPr/>
        </p:nvGrpSpPr>
        <p:grpSpPr>
          <a:xfrm>
            <a:off x="762846" y="466189"/>
            <a:ext cx="10666308" cy="1073836"/>
            <a:chOff x="0" y="-104775"/>
            <a:chExt cx="12927463" cy="1301479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5118EC8-C960-74F9-B0EB-00E112B75B40}"/>
                </a:ext>
              </a:extLst>
            </p:cNvPr>
            <p:cNvSpPr/>
            <p:nvPr/>
          </p:nvSpPr>
          <p:spPr>
            <a:xfrm>
              <a:off x="0" y="92900"/>
              <a:ext cx="2594288" cy="1031230"/>
            </a:xfrm>
            <a:custGeom>
              <a:avLst/>
              <a:gdLst/>
              <a:ahLst/>
              <a:cxnLst/>
              <a:rect l="l" t="t" r="r" b="b"/>
              <a:pathLst>
                <a:path w="2594288" h="1031230">
                  <a:moveTo>
                    <a:pt x="0" y="0"/>
                  </a:moveTo>
                  <a:lnTo>
                    <a:pt x="2594288" y="0"/>
                  </a:lnTo>
                  <a:lnTo>
                    <a:pt x="2594288" y="1031230"/>
                  </a:lnTo>
                  <a:lnTo>
                    <a:pt x="0" y="10312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A7B826D-19F1-7D3D-6833-8209DBEDBF53}"/>
                </a:ext>
              </a:extLst>
            </p:cNvPr>
            <p:cNvSpPr txBox="1"/>
            <p:nvPr/>
          </p:nvSpPr>
          <p:spPr>
            <a:xfrm>
              <a:off x="9841615" y="-104775"/>
              <a:ext cx="3067510" cy="113600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7121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5086" b="0" i="0" u="none" strike="noStrike" kern="0" cap="none" spc="0" normalizeH="0" baseline="0" noProof="0" dirty="0">
                  <a:ln>
                    <a:noFill/>
                  </a:ln>
                  <a:solidFill>
                    <a:srgbClr val="002F73"/>
                  </a:solidFill>
                  <a:effectLst/>
                  <a:uLnTx/>
                  <a:uFillTx/>
                  <a:latin typeface="Lucidity Condensed"/>
                  <a:ea typeface="Lucidity Condensed"/>
                  <a:cs typeface="Lucidity Condensed"/>
                  <a:sym typeface="Lucidity Condensed"/>
                </a:rPr>
                <a:t>MEET-UP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50E8660-4A45-F274-9D22-C209BC665576}"/>
                </a:ext>
              </a:extLst>
            </p:cNvPr>
            <p:cNvSpPr txBox="1"/>
            <p:nvPr/>
          </p:nvSpPr>
          <p:spPr>
            <a:xfrm>
              <a:off x="9902763" y="919735"/>
              <a:ext cx="3012998" cy="16214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ts val="1097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783" b="1" i="0" u="none" strike="noStrike" kern="0" cap="none" spc="137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Fira Sans Bold"/>
                  <a:ea typeface="Fira Sans Bold"/>
                  <a:cs typeface="Fira Sans Bold"/>
                  <a:sym typeface="Fira Sans Bold"/>
                </a:rPr>
                <a:t>Eindhoven University of Technology</a:t>
              </a:r>
            </a:p>
          </p:txBody>
        </p:sp>
        <p:sp>
          <p:nvSpPr>
            <p:cNvPr id="18" name="AutoShape 17">
              <a:extLst>
                <a:ext uri="{FF2B5EF4-FFF2-40B4-BE49-F238E27FC236}">
                  <a16:creationId xmlns:a16="http://schemas.microsoft.com/office/drawing/2014/main" id="{F5915485-B4DB-F868-F8BD-8A5832632EB7}"/>
                </a:ext>
              </a:extLst>
            </p:cNvPr>
            <p:cNvSpPr/>
            <p:nvPr/>
          </p:nvSpPr>
          <p:spPr>
            <a:xfrm>
              <a:off x="60828" y="1196704"/>
              <a:ext cx="12866635" cy="0"/>
            </a:xfrm>
            <a:prstGeom prst="line">
              <a:avLst/>
            </a:prstGeom>
            <a:ln w="25400" cap="flat">
              <a:solidFill>
                <a:srgbClr val="343434"/>
              </a:solidFill>
              <a:prstDash val="solid"/>
              <a:headEnd type="none" w="sm" len="sm"/>
              <a:tailEnd type="none" w="sm" len="sm"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CF6B562A-9DAC-DA1B-9629-E7111CAAAF18}"/>
              </a:ext>
            </a:extLst>
          </p:cNvPr>
          <p:cNvSpPr/>
          <p:nvPr/>
        </p:nvSpPr>
        <p:spPr>
          <a:xfrm>
            <a:off x="1" y="4452731"/>
            <a:ext cx="12191999" cy="2405269"/>
          </a:xfrm>
          <a:custGeom>
            <a:avLst/>
            <a:gdLst>
              <a:gd name="connsiteX0" fmla="*/ 0 w 12192000"/>
              <a:gd name="connsiteY0" fmla="*/ 0 h 3157780"/>
              <a:gd name="connsiteX1" fmla="*/ 12192000 w 12192000"/>
              <a:gd name="connsiteY1" fmla="*/ 0 h 3157780"/>
              <a:gd name="connsiteX2" fmla="*/ 12192000 w 12192000"/>
              <a:gd name="connsiteY2" fmla="*/ 3157780 h 3157780"/>
              <a:gd name="connsiteX3" fmla="*/ 0 w 12192000"/>
              <a:gd name="connsiteY3" fmla="*/ 3157780 h 3157780"/>
              <a:gd name="connsiteX4" fmla="*/ 0 w 12192000"/>
              <a:gd name="connsiteY4" fmla="*/ 0 h 3157780"/>
              <a:gd name="connsiteX0" fmla="*/ 0 w 12207499"/>
              <a:gd name="connsiteY0" fmla="*/ 1115878 h 3157780"/>
              <a:gd name="connsiteX1" fmla="*/ 12207499 w 12207499"/>
              <a:gd name="connsiteY1" fmla="*/ 0 h 3157780"/>
              <a:gd name="connsiteX2" fmla="*/ 12207499 w 12207499"/>
              <a:gd name="connsiteY2" fmla="*/ 3157780 h 3157780"/>
              <a:gd name="connsiteX3" fmla="*/ 15499 w 12207499"/>
              <a:gd name="connsiteY3" fmla="*/ 3157780 h 3157780"/>
              <a:gd name="connsiteX4" fmla="*/ 0 w 12207499"/>
              <a:gd name="connsiteY4" fmla="*/ 1115878 h 3157780"/>
              <a:gd name="connsiteX0" fmla="*/ 0 w 12207499"/>
              <a:gd name="connsiteY0" fmla="*/ 1534333 h 3157780"/>
              <a:gd name="connsiteX1" fmla="*/ 12207499 w 12207499"/>
              <a:gd name="connsiteY1" fmla="*/ 0 h 3157780"/>
              <a:gd name="connsiteX2" fmla="*/ 12207499 w 12207499"/>
              <a:gd name="connsiteY2" fmla="*/ 3157780 h 3157780"/>
              <a:gd name="connsiteX3" fmla="*/ 15499 w 12207499"/>
              <a:gd name="connsiteY3" fmla="*/ 3157780 h 3157780"/>
              <a:gd name="connsiteX4" fmla="*/ 0 w 12207499"/>
              <a:gd name="connsiteY4" fmla="*/ 1534333 h 3157780"/>
              <a:gd name="connsiteX0" fmla="*/ 0 w 12207499"/>
              <a:gd name="connsiteY0" fmla="*/ 1317357 h 2940804"/>
              <a:gd name="connsiteX1" fmla="*/ 12207499 w 12207499"/>
              <a:gd name="connsiteY1" fmla="*/ 0 h 2940804"/>
              <a:gd name="connsiteX2" fmla="*/ 12207499 w 12207499"/>
              <a:gd name="connsiteY2" fmla="*/ 2940804 h 2940804"/>
              <a:gd name="connsiteX3" fmla="*/ 15499 w 12207499"/>
              <a:gd name="connsiteY3" fmla="*/ 2940804 h 2940804"/>
              <a:gd name="connsiteX4" fmla="*/ 0 w 12207499"/>
              <a:gd name="connsiteY4" fmla="*/ 1317357 h 294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9" h="2940804">
                <a:moveTo>
                  <a:pt x="0" y="1317357"/>
                </a:moveTo>
                <a:lnTo>
                  <a:pt x="12207499" y="0"/>
                </a:lnTo>
                <a:lnTo>
                  <a:pt x="12207499" y="2940804"/>
                </a:lnTo>
                <a:lnTo>
                  <a:pt x="15499" y="2940804"/>
                </a:lnTo>
                <a:lnTo>
                  <a:pt x="0" y="13173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3C1237-E0C6-9A26-1B02-9853AF826E20}"/>
              </a:ext>
            </a:extLst>
          </p:cNvPr>
          <p:cNvSpPr txBox="1">
            <a:spLocks/>
          </p:cNvSpPr>
          <p:nvPr/>
        </p:nvSpPr>
        <p:spPr>
          <a:xfrm>
            <a:off x="8025556" y="5045136"/>
            <a:ext cx="3860798" cy="1245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Nami Sunami </a:t>
            </a:r>
          </a:p>
          <a:p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Steward | TU Eindhoven</a:t>
            </a:r>
          </a:p>
          <a:p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n.sunami@tue.nl</a:t>
            </a:r>
          </a:p>
        </p:txBody>
      </p:sp>
      <p:pic>
        <p:nvPicPr>
          <p:cNvPr id="10" name="Graphic 9">
            <a:hlinkClick r:id="rId4"/>
            <a:extLst>
              <a:ext uri="{FF2B5EF4-FFF2-40B4-BE49-F238E27FC236}">
                <a16:creationId xmlns:a16="http://schemas.microsoft.com/office/drawing/2014/main" id="{D48552F8-7BCB-EDBE-348E-D079966B24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656066" y="6242045"/>
            <a:ext cx="447178" cy="447178"/>
          </a:xfrm>
          <a:prstGeom prst="rect">
            <a:avLst/>
          </a:prstGeom>
        </p:spPr>
      </p:pic>
      <p:pic>
        <p:nvPicPr>
          <p:cNvPr id="12" name="Graphic 11">
            <a:hlinkClick r:id="rId7"/>
            <a:extLst>
              <a:ext uri="{FF2B5EF4-FFF2-40B4-BE49-F238E27FC236}">
                <a16:creationId xmlns:a16="http://schemas.microsoft.com/office/drawing/2014/main" id="{15418D60-FA4E-A43C-4EAA-335D3E51316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85409" y="6254229"/>
            <a:ext cx="447178" cy="447178"/>
          </a:xfrm>
          <a:prstGeom prst="rect">
            <a:avLst/>
          </a:prstGeom>
        </p:spPr>
      </p:pic>
      <p:pic>
        <p:nvPicPr>
          <p:cNvPr id="19" name="Graphic 18">
            <a:hlinkClick r:id="rId10"/>
            <a:extLst>
              <a:ext uri="{FF2B5EF4-FFF2-40B4-BE49-F238E27FC236}">
                <a16:creationId xmlns:a16="http://schemas.microsoft.com/office/drawing/2014/main" id="{402570F2-479D-CFAB-3090-3D833AFAC16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025556" y="6254229"/>
            <a:ext cx="447178" cy="4471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9DBC1C-2162-B22B-99CF-60BAD17E3A6F}"/>
              </a:ext>
            </a:extLst>
          </p:cNvPr>
          <p:cNvPicPr>
            <a:picLocks noChangeAspect="1"/>
          </p:cNvPicPr>
          <p:nvPr/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377641" y="3055341"/>
            <a:ext cx="1917576" cy="198979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F0D0D1-92C5-2CA5-F066-38BAAE1CCA93}"/>
              </a:ext>
            </a:extLst>
          </p:cNvPr>
          <p:cNvSpPr txBox="1"/>
          <p:nvPr/>
        </p:nvSpPr>
        <p:spPr>
          <a:xfrm>
            <a:off x="272940" y="6381446"/>
            <a:ext cx="2728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rgbClr val="FF914D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DOI: 10.53962/x4b0-jtqj</a:t>
            </a:r>
          </a:p>
        </p:txBody>
      </p:sp>
    </p:spTree>
    <p:extLst>
      <p:ext uri="{BB962C8B-B14F-4D97-AF65-F5344CB8AC3E}">
        <p14:creationId xmlns:p14="http://schemas.microsoft.com/office/powerpoint/2010/main" val="293438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999C63-1E07-2B6C-0F37-82879C9BFA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A187601C-1D95-0C52-E5C3-8B75D0FCA671}"/>
              </a:ext>
            </a:extLst>
          </p:cNvPr>
          <p:cNvSpPr txBox="1">
            <a:spLocks/>
          </p:cNvSpPr>
          <p:nvPr/>
        </p:nvSpPr>
        <p:spPr>
          <a:xfrm>
            <a:off x="8012923" y="4805305"/>
            <a:ext cx="347979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Google Doc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44AD5C7C-8D22-A23A-BA9A-FD06E12DF1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4370" y="2457823"/>
            <a:ext cx="1583649" cy="15836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D402DF9-3CE0-5080-4EB0-99B499E71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627" y="2524427"/>
            <a:ext cx="1307442" cy="1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32D10A6-9D40-445E-C836-CE628092AF4E}"/>
              </a:ext>
            </a:extLst>
          </p:cNvPr>
          <p:cNvSpPr txBox="1">
            <a:spLocks/>
          </p:cNvSpPr>
          <p:nvPr/>
        </p:nvSpPr>
        <p:spPr>
          <a:xfrm>
            <a:off x="2363755" y="4355326"/>
            <a:ext cx="6698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C88E1C9-0627-B545-2BC6-99838E54160D}"/>
              </a:ext>
            </a:extLst>
          </p:cNvPr>
          <p:cNvCxnSpPr/>
          <p:nvPr/>
        </p:nvCxnSpPr>
        <p:spPr>
          <a:xfrm>
            <a:off x="4050522" y="3123426"/>
            <a:ext cx="3771900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2123D9A8-1CC5-66F8-EF98-BD7E2657E3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682" y="1792598"/>
            <a:ext cx="1085311" cy="108531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7B8BA3-065D-B653-523A-567D25C4D6E6}"/>
              </a:ext>
            </a:extLst>
          </p:cNvPr>
          <p:cNvCxnSpPr/>
          <p:nvPr/>
        </p:nvCxnSpPr>
        <p:spPr>
          <a:xfrm>
            <a:off x="4050522" y="3537024"/>
            <a:ext cx="3771900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7228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AC237-CDF0-FA02-3624-8B4F4B0F66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68D8099E-DFD4-A7F0-AEC7-2482A14C53AA}"/>
              </a:ext>
            </a:extLst>
          </p:cNvPr>
          <p:cNvSpPr txBox="1">
            <a:spLocks/>
          </p:cNvSpPr>
          <p:nvPr/>
        </p:nvSpPr>
        <p:spPr>
          <a:xfrm>
            <a:off x="8012923" y="4805305"/>
            <a:ext cx="347979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Google Doc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7A773238-7FF6-8B8B-097B-C2D6CBD5C4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4370" y="2457823"/>
            <a:ext cx="1583649" cy="15836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F5573F7-B2B1-89F4-68EB-1F9D7E37D5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627" y="2524427"/>
            <a:ext cx="1307442" cy="1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DB5D97C-DB89-C5BE-88E5-71A8E12FCC16}"/>
              </a:ext>
            </a:extLst>
          </p:cNvPr>
          <p:cNvSpPr txBox="1">
            <a:spLocks/>
          </p:cNvSpPr>
          <p:nvPr/>
        </p:nvSpPr>
        <p:spPr>
          <a:xfrm>
            <a:off x="2363755" y="4355326"/>
            <a:ext cx="6698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R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125195FE-C755-7897-8956-8017FD0DF9C9}"/>
              </a:ext>
            </a:extLst>
          </p:cNvPr>
          <p:cNvCxnSpPr/>
          <p:nvPr/>
        </p:nvCxnSpPr>
        <p:spPr>
          <a:xfrm>
            <a:off x="4050522" y="3123426"/>
            <a:ext cx="3771900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5F91ACD6-90AB-344C-5D27-C56A19638D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682" y="1792598"/>
            <a:ext cx="1085311" cy="1085311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38E58E8-12E6-1FC7-4451-9FD303E8DAA5}"/>
              </a:ext>
            </a:extLst>
          </p:cNvPr>
          <p:cNvCxnSpPr/>
          <p:nvPr/>
        </p:nvCxnSpPr>
        <p:spPr>
          <a:xfrm>
            <a:off x="4050522" y="3537024"/>
            <a:ext cx="3771900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7DCE545-0DE9-ED21-518C-7F59127D7C22}"/>
              </a:ext>
            </a:extLst>
          </p:cNvPr>
          <p:cNvCxnSpPr/>
          <p:nvPr/>
        </p:nvCxnSpPr>
        <p:spPr>
          <a:xfrm>
            <a:off x="4050522" y="4024704"/>
            <a:ext cx="3771900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itle 1">
            <a:extLst>
              <a:ext uri="{FF2B5EF4-FFF2-40B4-BE49-F238E27FC236}">
                <a16:creationId xmlns:a16="http://schemas.microsoft.com/office/drawing/2014/main" id="{915F9107-92FA-DD9E-1CD5-2850D97C937D}"/>
              </a:ext>
            </a:extLst>
          </p:cNvPr>
          <p:cNvSpPr txBox="1">
            <a:spLocks/>
          </p:cNvSpPr>
          <p:nvPr/>
        </p:nvSpPr>
        <p:spPr>
          <a:xfrm>
            <a:off x="5341699" y="4074909"/>
            <a:ext cx="6698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1269783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C0D536-6FE3-9865-1F58-27CF081AB4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97E520F0-E11D-04B8-9EEC-931D8A35028B}"/>
              </a:ext>
            </a:extLst>
          </p:cNvPr>
          <p:cNvCxnSpPr/>
          <p:nvPr/>
        </p:nvCxnSpPr>
        <p:spPr>
          <a:xfrm>
            <a:off x="4050522" y="3123426"/>
            <a:ext cx="3771900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39B52F61-1C03-E536-4221-0A4961A33385}"/>
              </a:ext>
            </a:extLst>
          </p:cNvPr>
          <p:cNvCxnSpPr/>
          <p:nvPr/>
        </p:nvCxnSpPr>
        <p:spPr>
          <a:xfrm>
            <a:off x="4050522" y="3537024"/>
            <a:ext cx="3771900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49F2A2E2-AB43-9EB2-1D86-02E74DF1F26F}"/>
              </a:ext>
            </a:extLst>
          </p:cNvPr>
          <p:cNvCxnSpPr/>
          <p:nvPr/>
        </p:nvCxnSpPr>
        <p:spPr>
          <a:xfrm>
            <a:off x="4050522" y="4024704"/>
            <a:ext cx="3771900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itle 1">
            <a:extLst>
              <a:ext uri="{FF2B5EF4-FFF2-40B4-BE49-F238E27FC236}">
                <a16:creationId xmlns:a16="http://schemas.microsoft.com/office/drawing/2014/main" id="{6A51B440-6EE9-BBF2-2AAB-5CDACBF6B52F}"/>
              </a:ext>
            </a:extLst>
          </p:cNvPr>
          <p:cNvSpPr txBox="1">
            <a:spLocks/>
          </p:cNvSpPr>
          <p:nvPr/>
        </p:nvSpPr>
        <p:spPr>
          <a:xfrm>
            <a:off x="8012923" y="4805305"/>
            <a:ext cx="347979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Google Doc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F952A973-68F3-5FEF-2059-477E42B6AD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4370" y="2457823"/>
            <a:ext cx="1583649" cy="15836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E05189C2-43CC-4EF4-9A1C-9DB7432B5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627" y="2524427"/>
            <a:ext cx="1307442" cy="1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F2AE9D-AFE2-0300-F219-9B89AC729E27}"/>
              </a:ext>
            </a:extLst>
          </p:cNvPr>
          <p:cNvSpPr txBox="1">
            <a:spLocks/>
          </p:cNvSpPr>
          <p:nvPr/>
        </p:nvSpPr>
        <p:spPr>
          <a:xfrm>
            <a:off x="2363755" y="4355326"/>
            <a:ext cx="6698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R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CAB28C58-A7B3-0ACA-F774-CC2E5A42B8DE}"/>
              </a:ext>
            </a:extLst>
          </p:cNvPr>
          <p:cNvCxnSpPr/>
          <p:nvPr/>
        </p:nvCxnSpPr>
        <p:spPr>
          <a:xfrm>
            <a:off x="4050522" y="3235241"/>
            <a:ext cx="3771900" cy="0"/>
          </a:xfrm>
          <a:prstGeom prst="straightConnector1">
            <a:avLst/>
          </a:prstGeom>
          <a:ln w="203200">
            <a:solidFill>
              <a:schemeClr val="bg1"/>
            </a:solidFill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37F770CF-E7EC-E46E-726E-C7A47FA12416}"/>
              </a:ext>
            </a:extLst>
          </p:cNvPr>
          <p:cNvSpPr txBox="1">
            <a:spLocks/>
          </p:cNvSpPr>
          <p:nvPr/>
        </p:nvSpPr>
        <p:spPr>
          <a:xfrm>
            <a:off x="3596272" y="1389913"/>
            <a:ext cx="499945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Are they synced?</a:t>
            </a:r>
          </a:p>
        </p:txBody>
      </p:sp>
    </p:spTree>
    <p:extLst>
      <p:ext uri="{BB962C8B-B14F-4D97-AF65-F5344CB8AC3E}">
        <p14:creationId xmlns:p14="http://schemas.microsoft.com/office/powerpoint/2010/main" val="6227989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23285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5DC6-1785-EE78-4065-918E6EE7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close-up of a tombstone&#10;&#10;AI-generated content may be incorrect.">
            <a:extLst>
              <a:ext uri="{FF2B5EF4-FFF2-40B4-BE49-F238E27FC236}">
                <a16:creationId xmlns:a16="http://schemas.microsoft.com/office/drawing/2014/main" id="{2F5F0870-2630-D173-6576-0BA964720C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D9FCAAD-518B-C26F-1CFF-1F50AA22370F}"/>
              </a:ext>
            </a:extLst>
          </p:cNvPr>
          <p:cNvSpPr txBox="1"/>
          <p:nvPr/>
        </p:nvSpPr>
        <p:spPr>
          <a:xfrm>
            <a:off x="9634171" y="6348019"/>
            <a:ext cx="249042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Photo by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Kenny Eliason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 on 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 </a:t>
            </a:r>
          </a:p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Edited by </a:t>
            </a:r>
            <a:r>
              <a:rPr lang="en-US" sz="1100" dirty="0" err="1">
                <a:solidFill>
                  <a:schemeClr val="bg2">
                    <a:lumMod val="90000"/>
                  </a:schemeClr>
                </a:solidFill>
              </a:rPr>
              <a:t>Jazelle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 Maira Carillo</a:t>
            </a:r>
          </a:p>
        </p:txBody>
      </p:sp>
    </p:spTree>
    <p:extLst>
      <p:ext uri="{BB962C8B-B14F-4D97-AF65-F5344CB8AC3E}">
        <p14:creationId xmlns:p14="http://schemas.microsoft.com/office/powerpoint/2010/main" val="2465427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7DAA64-EC81-BBA8-3E1B-323DEA1FC4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AC8F11-77B4-9112-CB1E-6E2C9684FA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0026" y="2044121"/>
            <a:ext cx="8256514" cy="2769757"/>
          </a:xfrm>
        </p:spPr>
        <p:txBody>
          <a:bodyPr/>
          <a:lstStyle/>
          <a:p>
            <a:r>
              <a:rPr lang="en-US" dirty="0"/>
              <a:t>Open Science is about </a:t>
            </a:r>
            <a:r>
              <a:rPr lang="en-US" dirty="0">
                <a:solidFill>
                  <a:srgbClr val="FF914D"/>
                </a:solidFill>
              </a:rPr>
              <a:t>transparency</a:t>
            </a:r>
            <a:r>
              <a:rPr lang="en-US" dirty="0"/>
              <a:t>.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 self-reproducing manuscript achieves this goal.</a:t>
            </a:r>
          </a:p>
        </p:txBody>
      </p:sp>
    </p:spTree>
    <p:extLst>
      <p:ext uri="{BB962C8B-B14F-4D97-AF65-F5344CB8AC3E}">
        <p14:creationId xmlns:p14="http://schemas.microsoft.com/office/powerpoint/2010/main" val="8127813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8EC35-FE7B-E1C1-C456-31D2DCB37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010CB-5576-7942-1B6F-D78C569F51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1122" y="2044121"/>
            <a:ext cx="5149756" cy="2769757"/>
          </a:xfrm>
        </p:spPr>
        <p:txBody>
          <a:bodyPr/>
          <a:lstStyle/>
          <a:p>
            <a:pPr algn="ctr"/>
            <a:r>
              <a:rPr lang="en-US" dirty="0"/>
              <a:t>Also, it’s </a:t>
            </a:r>
            <a:r>
              <a:rPr lang="en-US" dirty="0">
                <a:solidFill>
                  <a:srgbClr val="FF914D"/>
                </a:solidFill>
              </a:rPr>
              <a:t>cool</a:t>
            </a:r>
          </a:p>
        </p:txBody>
      </p:sp>
    </p:spTree>
    <p:extLst>
      <p:ext uri="{BB962C8B-B14F-4D97-AF65-F5344CB8AC3E}">
        <p14:creationId xmlns:p14="http://schemas.microsoft.com/office/powerpoint/2010/main" val="17829058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7C6C2F-F913-A927-4DEB-A70FC1CF0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55EB0E-4D3F-1222-4FCA-A8ECA01DF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130" y="2766218"/>
            <a:ext cx="6924765" cy="1325563"/>
          </a:xfrm>
        </p:spPr>
        <p:txBody>
          <a:bodyPr/>
          <a:lstStyle/>
          <a:p>
            <a:r>
              <a:rPr lang="en-US" dirty="0"/>
              <a:t>I started my GitHub repo 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294E2348-4021-968D-6DFA-2CFCD96802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92492" y="2712153"/>
            <a:ext cx="1008007" cy="100800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12E1F5A5-B3F7-020B-3498-EDA264D617B7}"/>
              </a:ext>
            </a:extLst>
          </p:cNvPr>
          <p:cNvSpPr txBox="1">
            <a:spLocks/>
          </p:cNvSpPr>
          <p:nvPr/>
        </p:nvSpPr>
        <p:spPr>
          <a:xfrm>
            <a:off x="1407181" y="3937393"/>
            <a:ext cx="2268637" cy="8146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GitHub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F43D082-8D74-0753-4FC4-8F4EC78A4437}"/>
              </a:ext>
            </a:extLst>
          </p:cNvPr>
          <p:cNvSpPr txBox="1"/>
          <p:nvPr/>
        </p:nvSpPr>
        <p:spPr>
          <a:xfrm>
            <a:off x="439837" y="6185887"/>
            <a:ext cx="5016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  <a:hlinkClick r:id="rId4"/>
              </a:rPr>
              <a:t>github.com/nsunami/dissertation</a:t>
            </a:r>
            <a:endParaRPr lang="en-US" sz="24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1274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41F180-2637-23EC-F5D9-2256D5BDD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F3B04C-0F04-8F93-5920-13CAF57E68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8416" y="862773"/>
            <a:ext cx="7883070" cy="1325563"/>
          </a:xfrm>
        </p:spPr>
        <p:txBody>
          <a:bodyPr/>
          <a:lstStyle/>
          <a:p>
            <a:r>
              <a:rPr lang="en-US" dirty="0"/>
              <a:t>R Markdown to create a document  from 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A00043-52EA-091C-B32C-09A2C4917FDD}"/>
              </a:ext>
            </a:extLst>
          </p:cNvPr>
          <p:cNvSpPr txBox="1"/>
          <p:nvPr/>
        </p:nvSpPr>
        <p:spPr>
          <a:xfrm>
            <a:off x="439837" y="6185887"/>
            <a:ext cx="5016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  <a:hlinkClick r:id="rId2"/>
              </a:rPr>
              <a:t>github.com/nsunami/dissertation</a:t>
            </a:r>
            <a:endParaRPr lang="en-US" sz="24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56ED4D9-7576-E478-8AFB-703C47FE64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21486" y="609157"/>
            <a:ext cx="1345265" cy="134526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A9AC08E-5DD0-F098-3B6E-EEFF244EF0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77019"/>
            <a:ext cx="6911928" cy="46397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D46EF1C-94DA-D2D6-3863-FF696D4BAC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69812" y="2684210"/>
            <a:ext cx="5132970" cy="24048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256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7883A-809E-9978-1172-DFE3BFA0C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94B2D7-2E23-E004-E26B-376FBAFD60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13" y="1418731"/>
            <a:ext cx="9052773" cy="1325563"/>
          </a:xfrm>
        </p:spPr>
        <p:txBody>
          <a:bodyPr/>
          <a:lstStyle/>
          <a:p>
            <a:r>
              <a:rPr lang="en-US" dirty="0"/>
              <a:t>When did I start my GitHub repo?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32D11CE-0888-8C98-4D60-715FBE129A55}"/>
              </a:ext>
            </a:extLst>
          </p:cNvPr>
          <p:cNvCxnSpPr>
            <a:cxnSpLocks/>
          </p:cNvCxnSpPr>
          <p:nvPr/>
        </p:nvCxnSpPr>
        <p:spPr>
          <a:xfrm>
            <a:off x="1528477" y="4381894"/>
            <a:ext cx="8849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D4192F3A-E75B-6C67-A51D-0CC0B880A477}"/>
              </a:ext>
            </a:extLst>
          </p:cNvPr>
          <p:cNvSpPr/>
          <p:nvPr/>
        </p:nvSpPr>
        <p:spPr>
          <a:xfrm>
            <a:off x="3068323" y="4141749"/>
            <a:ext cx="480290" cy="4802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FCFA5AC4-3344-3BD6-8D8A-3CAE54379223}"/>
              </a:ext>
            </a:extLst>
          </p:cNvPr>
          <p:cNvSpPr/>
          <p:nvPr/>
        </p:nvSpPr>
        <p:spPr>
          <a:xfrm>
            <a:off x="5712834" y="4141749"/>
            <a:ext cx="480290" cy="4802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1EED73C6-6834-38EC-EEBC-3AA7C4B948D2}"/>
              </a:ext>
            </a:extLst>
          </p:cNvPr>
          <p:cNvSpPr/>
          <p:nvPr/>
        </p:nvSpPr>
        <p:spPr>
          <a:xfrm>
            <a:off x="7903113" y="4141749"/>
            <a:ext cx="480290" cy="4802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DA55C53-5217-FEDB-E86E-251E5B353FF9}"/>
              </a:ext>
            </a:extLst>
          </p:cNvPr>
          <p:cNvSpPr txBox="1">
            <a:spLocks/>
          </p:cNvSpPr>
          <p:nvPr/>
        </p:nvSpPr>
        <p:spPr>
          <a:xfrm>
            <a:off x="5285959" y="4776487"/>
            <a:ext cx="18928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 dirty="0"/>
              <a:t>Proposal defense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74E8FDAA-4383-9A61-B170-01AFF9F5FBBE}"/>
              </a:ext>
            </a:extLst>
          </p:cNvPr>
          <p:cNvSpPr txBox="1">
            <a:spLocks/>
          </p:cNvSpPr>
          <p:nvPr/>
        </p:nvSpPr>
        <p:spPr>
          <a:xfrm>
            <a:off x="7629862" y="4776486"/>
            <a:ext cx="18928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 dirty="0"/>
              <a:t>PhD</a:t>
            </a:r>
            <a:br>
              <a:rPr lang="en-US" sz="3200" b="0" dirty="0"/>
            </a:br>
            <a:r>
              <a:rPr lang="en-US" sz="3200" b="0" dirty="0"/>
              <a:t>Defense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A244BA8-1461-4F32-E706-73647CC32FFD}"/>
              </a:ext>
            </a:extLst>
          </p:cNvPr>
          <p:cNvSpPr txBox="1">
            <a:spLocks/>
          </p:cNvSpPr>
          <p:nvPr/>
        </p:nvSpPr>
        <p:spPr>
          <a:xfrm>
            <a:off x="2357635" y="4776487"/>
            <a:ext cx="22045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 dirty="0"/>
              <a:t>Starting my proposal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DB8B583-BF63-E3EE-C76A-90DB4871D71A}"/>
              </a:ext>
            </a:extLst>
          </p:cNvPr>
          <p:cNvSpPr txBox="1">
            <a:spLocks/>
          </p:cNvSpPr>
          <p:nvPr/>
        </p:nvSpPr>
        <p:spPr>
          <a:xfrm>
            <a:off x="2027702" y="314202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18A78EC-5CD1-A36C-1F66-2B28F0B0CDD0}"/>
              </a:ext>
            </a:extLst>
          </p:cNvPr>
          <p:cNvSpPr txBox="1">
            <a:spLocks/>
          </p:cNvSpPr>
          <p:nvPr/>
        </p:nvSpPr>
        <p:spPr>
          <a:xfrm>
            <a:off x="4422247" y="318144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929A64E2-F201-E3E3-F5A4-CC1F21C1D36A}"/>
              </a:ext>
            </a:extLst>
          </p:cNvPr>
          <p:cNvSpPr txBox="1">
            <a:spLocks/>
          </p:cNvSpPr>
          <p:nvPr/>
        </p:nvSpPr>
        <p:spPr>
          <a:xfrm>
            <a:off x="6819577" y="3181446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</a:t>
            </a: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945CE004-FDC3-54B5-8CB7-AE662BA24FDE}"/>
              </a:ext>
            </a:extLst>
          </p:cNvPr>
          <p:cNvSpPr txBox="1">
            <a:spLocks/>
          </p:cNvSpPr>
          <p:nvPr/>
        </p:nvSpPr>
        <p:spPr>
          <a:xfrm>
            <a:off x="9133286" y="314202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</a:t>
            </a:r>
          </a:p>
        </p:txBody>
      </p:sp>
    </p:spTree>
    <p:extLst>
      <p:ext uri="{BB962C8B-B14F-4D97-AF65-F5344CB8AC3E}">
        <p14:creationId xmlns:p14="http://schemas.microsoft.com/office/powerpoint/2010/main" val="2099219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/>
      <p:bldP spid="12" grpId="0"/>
      <p:bldP spid="14" grpId="0"/>
      <p:bldP spid="18" grpId="0"/>
      <p:bldP spid="19" grpId="0"/>
      <p:bldP spid="2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14D"/>
            </a:gs>
            <a:gs pos="87000">
              <a:srgbClr val="FF313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go&#10;&#10;Description automatically generated">
            <a:extLst>
              <a:ext uri="{FF2B5EF4-FFF2-40B4-BE49-F238E27FC236}">
                <a16:creationId xmlns:a16="http://schemas.microsoft.com/office/drawing/2014/main" id="{E2947914-90E4-4E5A-B5B2-7F703EE3D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8215" y="731842"/>
            <a:ext cx="7252782" cy="2882353"/>
          </a:xfr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AFF40C-D92E-4E4D-9602-FB06F1398891}"/>
              </a:ext>
            </a:extLst>
          </p:cNvPr>
          <p:cNvSpPr/>
          <p:nvPr/>
        </p:nvSpPr>
        <p:spPr>
          <a:xfrm>
            <a:off x="1561045" y="5195606"/>
            <a:ext cx="64142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20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sites.google.com/view/osceindhoven</a:t>
            </a:r>
            <a:r>
              <a:rPr lang="en-US" sz="20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endParaRPr lang="LID4096" sz="200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1C6258-0F4D-400E-AB2A-747F2A21FBF8}"/>
              </a:ext>
            </a:extLst>
          </p:cNvPr>
          <p:cNvSpPr/>
          <p:nvPr/>
        </p:nvSpPr>
        <p:spPr>
          <a:xfrm>
            <a:off x="1561045" y="4223696"/>
            <a:ext cx="416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openscience@tue.nl</a:t>
            </a:r>
            <a:endParaRPr lang="LID4096" sz="280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282CA0-3557-45B0-8FC5-26085F3FB946}"/>
              </a:ext>
            </a:extLst>
          </p:cNvPr>
          <p:cNvSpPr/>
          <p:nvPr/>
        </p:nvSpPr>
        <p:spPr>
          <a:xfrm>
            <a:off x="8321689" y="1736411"/>
            <a:ext cx="34594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Join Our Community</a:t>
            </a:r>
          </a:p>
        </p:txBody>
      </p:sp>
      <p:pic>
        <p:nvPicPr>
          <p:cNvPr id="1026" name="Picture 2" descr="qr-code for edu.nl/xxmq7">
            <a:extLst>
              <a:ext uri="{FF2B5EF4-FFF2-40B4-BE49-F238E27FC236}">
                <a16:creationId xmlns:a16="http://schemas.microsoft.com/office/drawing/2014/main" id="{38133135-4756-83F9-7189-2ED9ECB3A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6462" y="3314107"/>
            <a:ext cx="2086103" cy="225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191031E-E28C-9BC0-20C2-B2AB20586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617" y="4231844"/>
            <a:ext cx="506925" cy="5069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929FFC8-740F-07C8-9D60-55091542C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618" y="5142199"/>
            <a:ext cx="506924" cy="50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3578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B5E343-346F-D5ED-15F2-E663F820BB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2498AA-5B42-EE50-FF30-5429D35F0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9613" y="1418731"/>
            <a:ext cx="9052773" cy="1325563"/>
          </a:xfrm>
        </p:spPr>
        <p:txBody>
          <a:bodyPr/>
          <a:lstStyle/>
          <a:p>
            <a:r>
              <a:rPr lang="en-US" dirty="0"/>
              <a:t>When did I start my GitHub repo?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337C1A18-8CC5-BEE4-FEC5-AFD98C7DE516}"/>
              </a:ext>
            </a:extLst>
          </p:cNvPr>
          <p:cNvCxnSpPr>
            <a:cxnSpLocks/>
          </p:cNvCxnSpPr>
          <p:nvPr/>
        </p:nvCxnSpPr>
        <p:spPr>
          <a:xfrm>
            <a:off x="1528477" y="4381894"/>
            <a:ext cx="88490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Oval 7">
            <a:extLst>
              <a:ext uri="{FF2B5EF4-FFF2-40B4-BE49-F238E27FC236}">
                <a16:creationId xmlns:a16="http://schemas.microsoft.com/office/drawing/2014/main" id="{53E0B1FA-70D7-39E2-DC3F-1ECF5631A535}"/>
              </a:ext>
            </a:extLst>
          </p:cNvPr>
          <p:cNvSpPr/>
          <p:nvPr/>
        </p:nvSpPr>
        <p:spPr>
          <a:xfrm>
            <a:off x="3068323" y="4141749"/>
            <a:ext cx="480290" cy="4802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F462F34-01ED-EEF3-83EF-D2C13E6E1EE5}"/>
              </a:ext>
            </a:extLst>
          </p:cNvPr>
          <p:cNvSpPr/>
          <p:nvPr/>
        </p:nvSpPr>
        <p:spPr>
          <a:xfrm>
            <a:off x="5712834" y="4141749"/>
            <a:ext cx="480290" cy="4802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B2FEA51-485A-EB88-EB27-CBC2AB374870}"/>
              </a:ext>
            </a:extLst>
          </p:cNvPr>
          <p:cNvSpPr/>
          <p:nvPr/>
        </p:nvSpPr>
        <p:spPr>
          <a:xfrm>
            <a:off x="7903113" y="4141749"/>
            <a:ext cx="480290" cy="48029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FA29CDF-9D78-A45B-8736-E10B02C7E6DF}"/>
              </a:ext>
            </a:extLst>
          </p:cNvPr>
          <p:cNvSpPr txBox="1">
            <a:spLocks/>
          </p:cNvSpPr>
          <p:nvPr/>
        </p:nvSpPr>
        <p:spPr>
          <a:xfrm>
            <a:off x="5285959" y="4776487"/>
            <a:ext cx="18928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 dirty="0"/>
              <a:t>Proposal defense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496CED1-5AE9-564D-A835-DFC1B23E4B57}"/>
              </a:ext>
            </a:extLst>
          </p:cNvPr>
          <p:cNvSpPr txBox="1">
            <a:spLocks/>
          </p:cNvSpPr>
          <p:nvPr/>
        </p:nvSpPr>
        <p:spPr>
          <a:xfrm>
            <a:off x="7629862" y="4776486"/>
            <a:ext cx="189282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 dirty="0"/>
              <a:t>PhD</a:t>
            </a:r>
            <a:br>
              <a:rPr lang="en-US" sz="3200" b="0" dirty="0"/>
            </a:br>
            <a:r>
              <a:rPr lang="en-US" sz="3200" b="0" dirty="0"/>
              <a:t>Defense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D6920688-1C37-3213-FE9D-A1B00F62B9C5}"/>
              </a:ext>
            </a:extLst>
          </p:cNvPr>
          <p:cNvSpPr txBox="1">
            <a:spLocks/>
          </p:cNvSpPr>
          <p:nvPr/>
        </p:nvSpPr>
        <p:spPr>
          <a:xfrm>
            <a:off x="2357635" y="4776487"/>
            <a:ext cx="220450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 dirty="0"/>
              <a:t>Starting my proposal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E275905A-8B97-0CA7-E5FD-EAD84742969C}"/>
              </a:ext>
            </a:extLst>
          </p:cNvPr>
          <p:cNvSpPr txBox="1">
            <a:spLocks/>
          </p:cNvSpPr>
          <p:nvPr/>
        </p:nvSpPr>
        <p:spPr>
          <a:xfrm>
            <a:off x="6819577" y="3181446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22016729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ED3B65-10C2-C1CD-A3A2-2EB6644A2D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8E586-CAC3-3F4E-B68D-7D7B99475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950565"/>
            <a:ext cx="3044141" cy="1325563"/>
          </a:xfrm>
        </p:spPr>
        <p:txBody>
          <a:bodyPr/>
          <a:lstStyle/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Regret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07340A9-F250-53E6-6813-1D86D8DEF884}"/>
              </a:ext>
            </a:extLst>
          </p:cNvPr>
          <p:cNvSpPr txBox="1">
            <a:spLocks/>
          </p:cNvSpPr>
          <p:nvPr/>
        </p:nvSpPr>
        <p:spPr>
          <a:xfrm>
            <a:off x="3922738" y="2276128"/>
            <a:ext cx="4438045" cy="152292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Not starting </a:t>
            </a:r>
            <a:r>
              <a:rPr lang="en-US" sz="4800" dirty="0">
                <a:solidFill>
                  <a:srgbClr val="FF914D"/>
                </a:solidFill>
              </a:rPr>
              <a:t>early</a:t>
            </a:r>
            <a:r>
              <a:rPr lang="en-US" sz="4800" dirty="0"/>
              <a:t> &amp; </a:t>
            </a:r>
            <a:r>
              <a:rPr lang="en-US" sz="4800" dirty="0">
                <a:solidFill>
                  <a:srgbClr val="FF914D"/>
                </a:solidFill>
              </a:rPr>
              <a:t>small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4E037220-9659-D371-7DC0-53E738CCD501}"/>
              </a:ext>
            </a:extLst>
          </p:cNvPr>
          <p:cNvSpPr txBox="1">
            <a:spLocks/>
          </p:cNvSpPr>
          <p:nvPr/>
        </p:nvSpPr>
        <p:spPr>
          <a:xfrm>
            <a:off x="1676399" y="4242915"/>
            <a:ext cx="395138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200" b="0" dirty="0"/>
              <a:t>No good git history for the proposal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CA52FE89-78C4-E3A2-E30C-F7C12BFCFB11}"/>
              </a:ext>
            </a:extLst>
          </p:cNvPr>
          <p:cNvSpPr txBox="1">
            <a:spLocks/>
          </p:cNvSpPr>
          <p:nvPr/>
        </p:nvSpPr>
        <p:spPr>
          <a:xfrm>
            <a:off x="6564221" y="4242914"/>
            <a:ext cx="395138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200" b="0" dirty="0"/>
              <a:t>Less time to develop ”muscles” for the workflow</a:t>
            </a:r>
          </a:p>
        </p:txBody>
      </p:sp>
    </p:spTree>
    <p:extLst>
      <p:ext uri="{BB962C8B-B14F-4D97-AF65-F5344CB8AC3E}">
        <p14:creationId xmlns:p14="http://schemas.microsoft.com/office/powerpoint/2010/main" val="2187216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EF4C66-E064-49CC-F6BD-1F10EA20E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8039CC-18FE-4A5B-AE22-AB0FB643A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2981" y="1179684"/>
            <a:ext cx="7722169" cy="1325563"/>
          </a:xfrm>
        </p:spPr>
        <p:txBody>
          <a:bodyPr/>
          <a:lstStyle/>
          <a:p>
            <a:r>
              <a:rPr lang="en-US" dirty="0"/>
              <a:t>Where did I store my data?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43363688-117B-94DF-E61D-1DFBD8F984C5}"/>
              </a:ext>
            </a:extLst>
          </p:cNvPr>
          <p:cNvSpPr txBox="1">
            <a:spLocks/>
          </p:cNvSpPr>
          <p:nvPr/>
        </p:nvSpPr>
        <p:spPr>
          <a:xfrm>
            <a:off x="830156" y="3664953"/>
            <a:ext cx="3105649" cy="1152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Managed database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4053926-2D42-FC96-8443-04FD60D8FC57}"/>
              </a:ext>
            </a:extLst>
          </p:cNvPr>
          <p:cNvSpPr txBox="1">
            <a:spLocks/>
          </p:cNvSpPr>
          <p:nvPr/>
        </p:nvSpPr>
        <p:spPr>
          <a:xfrm>
            <a:off x="5001074" y="3664953"/>
            <a:ext cx="2189851" cy="1152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GitHub Repo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CE8E8BE-EB2B-CA59-38D5-CFBE6ECEE363}"/>
              </a:ext>
            </a:extLst>
          </p:cNvPr>
          <p:cNvSpPr txBox="1">
            <a:spLocks/>
          </p:cNvSpPr>
          <p:nvPr/>
        </p:nvSpPr>
        <p:spPr>
          <a:xfrm>
            <a:off x="8256195" y="3664953"/>
            <a:ext cx="3105649" cy="1152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Data Repository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ECF640E-669B-5E6A-A2A1-6CAD4D2A55B8}"/>
              </a:ext>
            </a:extLst>
          </p:cNvPr>
          <p:cNvSpPr txBox="1">
            <a:spLocks/>
          </p:cNvSpPr>
          <p:nvPr/>
        </p:nvSpPr>
        <p:spPr>
          <a:xfrm>
            <a:off x="2039310" y="250524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47C4F73-7379-2B42-50A8-767782F59431}"/>
              </a:ext>
            </a:extLst>
          </p:cNvPr>
          <p:cNvSpPr txBox="1">
            <a:spLocks/>
          </p:cNvSpPr>
          <p:nvPr/>
        </p:nvSpPr>
        <p:spPr>
          <a:xfrm>
            <a:off x="5752329" y="2576173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F6C7260-F860-988B-93CD-1FAB644DFBA5}"/>
              </a:ext>
            </a:extLst>
          </p:cNvPr>
          <p:cNvSpPr txBox="1">
            <a:spLocks/>
          </p:cNvSpPr>
          <p:nvPr/>
        </p:nvSpPr>
        <p:spPr>
          <a:xfrm>
            <a:off x="9465349" y="2576173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2B4F3543-2C30-168F-0713-28EE15324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996" y="4990516"/>
            <a:ext cx="1008007" cy="1008007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EBF68E14-F911-271B-2483-AC4F7D90E2F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24108" y="5169228"/>
            <a:ext cx="1969821" cy="650583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5BF3A855-9DCC-FCB1-74AD-335296FF4E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871146" y="5043932"/>
            <a:ext cx="874848" cy="901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64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4" grpId="0"/>
      <p:bldP spid="5" grpId="0"/>
      <p:bldP spid="6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D11EF-0F27-FBE4-BBBF-177819E24E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7528D9-0DE3-33F9-4975-3AAEEBAEB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0460" y="1297100"/>
            <a:ext cx="9731077" cy="1325563"/>
          </a:xfrm>
        </p:spPr>
        <p:txBody>
          <a:bodyPr/>
          <a:lstStyle/>
          <a:p>
            <a:r>
              <a:rPr lang="en-US" dirty="0"/>
              <a:t>My inner Data Steward is not proud!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788A2ED-1BA1-1692-8635-22257801CAFB}"/>
              </a:ext>
            </a:extLst>
          </p:cNvPr>
          <p:cNvSpPr txBox="1">
            <a:spLocks/>
          </p:cNvSpPr>
          <p:nvPr/>
        </p:nvSpPr>
        <p:spPr>
          <a:xfrm>
            <a:off x="5001074" y="3664953"/>
            <a:ext cx="2189851" cy="115280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GitHub Repo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944F5DC-A5E1-C05A-9DC1-4345C4EB63F5}"/>
              </a:ext>
            </a:extLst>
          </p:cNvPr>
          <p:cNvSpPr txBox="1">
            <a:spLocks/>
          </p:cNvSpPr>
          <p:nvPr/>
        </p:nvSpPr>
        <p:spPr>
          <a:xfrm>
            <a:off x="5752329" y="2576173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D414579F-FE62-B213-FB69-29FB62E3A5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91996" y="4990516"/>
            <a:ext cx="1008007" cy="100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626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B7582-7236-26A9-49B4-356C57E4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BD8-E091-7780-226A-31F722C6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882816"/>
            <a:ext cx="3044141" cy="890711"/>
          </a:xfrm>
        </p:spPr>
        <p:txBody>
          <a:bodyPr/>
          <a:lstStyle/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Regret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6CF083-D661-3754-808D-3EA911E37279}"/>
              </a:ext>
            </a:extLst>
          </p:cNvPr>
          <p:cNvSpPr txBox="1">
            <a:spLocks/>
          </p:cNvSpPr>
          <p:nvPr/>
        </p:nvSpPr>
        <p:spPr>
          <a:xfrm>
            <a:off x="3291724" y="2103537"/>
            <a:ext cx="5608552" cy="1736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Not storing data in a data repository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59D5C33-9424-5B20-67F9-DB800E4D3A16}"/>
              </a:ext>
            </a:extLst>
          </p:cNvPr>
          <p:cNvSpPr txBox="1">
            <a:spLocks/>
          </p:cNvSpPr>
          <p:nvPr/>
        </p:nvSpPr>
        <p:spPr>
          <a:xfrm>
            <a:off x="935530" y="4444379"/>
            <a:ext cx="3272816" cy="1736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b="0" dirty="0">
                <a:latin typeface="Fira Sans" panose="020B0503050000020004" pitchFamily="34" charset="0"/>
                <a:ea typeface="Fira Sans" panose="020B0503050000020004" pitchFamily="34" charset="0"/>
              </a:rPr>
              <a:t>Bloating the git repo size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20A69BC-BF7B-A808-B943-8CD93FF198FC}"/>
              </a:ext>
            </a:extLst>
          </p:cNvPr>
          <p:cNvSpPr txBox="1">
            <a:spLocks/>
          </p:cNvSpPr>
          <p:nvPr/>
        </p:nvSpPr>
        <p:spPr>
          <a:xfrm>
            <a:off x="4360630" y="4444379"/>
            <a:ext cx="3972791" cy="1736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b="0" dirty="0">
                <a:latin typeface="Fira Sans" panose="020B0503050000020004" pitchFamily="34" charset="0"/>
                <a:ea typeface="Fira Sans" panose="020B0503050000020004" pitchFamily="34" charset="0"/>
              </a:rPr>
              <a:t>Binary file &amp; version control don’t go well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FFD9FB-1350-2C66-EB2E-F67490031660}"/>
              </a:ext>
            </a:extLst>
          </p:cNvPr>
          <p:cNvSpPr txBox="1">
            <a:spLocks/>
          </p:cNvSpPr>
          <p:nvPr/>
        </p:nvSpPr>
        <p:spPr>
          <a:xfrm>
            <a:off x="8637990" y="4444379"/>
            <a:ext cx="2968247" cy="17369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b="0" dirty="0">
                <a:latin typeface="Fira Sans" panose="020B0503050000020004" pitchFamily="34" charset="0"/>
                <a:ea typeface="Fira Sans" panose="020B0503050000020004" pitchFamily="34" charset="0"/>
              </a:rPr>
              <a:t>Not FAIR</a:t>
            </a:r>
          </a:p>
        </p:txBody>
      </p:sp>
    </p:spTree>
    <p:extLst>
      <p:ext uri="{BB962C8B-B14F-4D97-AF65-F5344CB8AC3E}">
        <p14:creationId xmlns:p14="http://schemas.microsoft.com/office/powerpoint/2010/main" val="3513305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BA1B4E-3DB3-7A0C-5263-B51BF81CE45A}"/>
              </a:ext>
            </a:extLst>
          </p:cNvPr>
          <p:cNvSpPr txBox="1">
            <a:spLocks/>
          </p:cNvSpPr>
          <p:nvPr/>
        </p:nvSpPr>
        <p:spPr>
          <a:xfrm>
            <a:off x="1008927" y="2403357"/>
            <a:ext cx="5989282" cy="2691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Not committing </a:t>
            </a:r>
            <a:r>
              <a:rPr lang="en-US" dirty="0">
                <a:solidFill>
                  <a:srgbClr val="FF914D"/>
                </a:solidFill>
              </a:rPr>
              <a:t>early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committing </a:t>
            </a:r>
            <a:r>
              <a:rPr lang="en-US" dirty="0">
                <a:solidFill>
                  <a:srgbClr val="FF914D"/>
                </a:solidFill>
              </a:rPr>
              <a:t>often</a:t>
            </a:r>
            <a:r>
              <a:rPr lang="en-US" dirty="0"/>
              <a:t>,</a:t>
            </a:r>
            <a:br>
              <a:rPr lang="en-US" dirty="0"/>
            </a:br>
            <a:r>
              <a:rPr lang="en-US" dirty="0"/>
              <a:t>with </a:t>
            </a:r>
            <a:r>
              <a:rPr lang="en-US" dirty="0">
                <a:solidFill>
                  <a:srgbClr val="FF914D"/>
                </a:solidFill>
              </a:rPr>
              <a:t>meaningful commit messages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E812987-6461-0651-C5A7-FBEC0BB5BE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39386" y="1195627"/>
            <a:ext cx="262807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Regret 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E0DA4-5D4C-BAF5-89ED-4C9142B1D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16" y="713206"/>
            <a:ext cx="4853584" cy="5691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7B43E-ACCF-D2AC-999A-4FD003C90F7D}"/>
              </a:ext>
            </a:extLst>
          </p:cNvPr>
          <p:cNvSpPr txBox="1"/>
          <p:nvPr/>
        </p:nvSpPr>
        <p:spPr>
          <a:xfrm>
            <a:off x="1017692" y="5590795"/>
            <a:ext cx="5078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conventionalcommits.org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E7BC3-FEEE-EC1B-5222-551069C32CCD}"/>
              </a:ext>
            </a:extLst>
          </p:cNvPr>
          <p:cNvSpPr txBox="1">
            <a:spLocks/>
          </p:cNvSpPr>
          <p:nvPr/>
        </p:nvSpPr>
        <p:spPr>
          <a:xfrm>
            <a:off x="1017692" y="5192995"/>
            <a:ext cx="5300854" cy="484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/>
              <a:t>Nowadays, I try to follow Conventional Commits</a:t>
            </a:r>
            <a:endParaRPr lang="en-US" sz="1800" b="0" dirty="0">
              <a:solidFill>
                <a:srgbClr val="FF9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7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4" grpId="0"/>
      <p:bldP spid="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FF0E-359A-E86A-CC49-0E1C1555EF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766218"/>
            <a:ext cx="5564351" cy="1325563"/>
          </a:xfrm>
        </p:spPr>
        <p:txBody>
          <a:bodyPr/>
          <a:lstStyle/>
          <a:p>
            <a:r>
              <a:rPr lang="en-US" dirty="0"/>
              <a:t>Nevertheless, I was able to render the thesis &amp; graduate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1E7BCA5-0A9C-12FB-0D6D-D8F734F3F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018" y="828040"/>
            <a:ext cx="4187260" cy="520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367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548E4-CC58-10CF-6F12-86A1E2779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1" y="2766218"/>
            <a:ext cx="10312078" cy="1325563"/>
          </a:xfrm>
        </p:spPr>
        <p:txBody>
          <a:bodyPr/>
          <a:lstStyle/>
          <a:p>
            <a:r>
              <a:rPr lang="en-US" dirty="0"/>
              <a:t>And I thought I was done with my dissertation</a:t>
            </a:r>
          </a:p>
        </p:txBody>
      </p:sp>
    </p:spTree>
    <p:extLst>
      <p:ext uri="{BB962C8B-B14F-4D97-AF65-F5344CB8AC3E}">
        <p14:creationId xmlns:p14="http://schemas.microsoft.com/office/powerpoint/2010/main" val="9023452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77222-CA79-542F-E812-256033A6A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80C8E-F9BA-563A-1B95-AF543938F1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Until last year…</a:t>
            </a:r>
          </a:p>
        </p:txBody>
      </p:sp>
    </p:spTree>
    <p:extLst>
      <p:ext uri="{BB962C8B-B14F-4D97-AF65-F5344CB8AC3E}">
        <p14:creationId xmlns:p14="http://schemas.microsoft.com/office/powerpoint/2010/main" val="41850136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839C75-D883-86A6-91A2-17E132910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ED30A7-5AD4-59B6-3961-A87A7AAE57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500" y="1945034"/>
            <a:ext cx="7817959" cy="1325563"/>
          </a:xfrm>
        </p:spPr>
        <p:txBody>
          <a:bodyPr/>
          <a:lstStyle/>
          <a:p>
            <a:r>
              <a:rPr lang="en-US" dirty="0"/>
              <a:t>At a meeting about</a:t>
            </a:r>
            <a:br>
              <a:rPr lang="en-US" dirty="0"/>
            </a:br>
            <a:r>
              <a:rPr lang="en-US" dirty="0"/>
              <a:t>Software Management Plan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359348C-FD70-2359-771A-9C383BC1C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3459" y="1410468"/>
            <a:ext cx="3134660" cy="403706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41D04F2-E059-607C-A32B-55036770D339}"/>
              </a:ext>
            </a:extLst>
          </p:cNvPr>
          <p:cNvSpPr txBox="1"/>
          <p:nvPr/>
        </p:nvSpPr>
        <p:spPr>
          <a:xfrm>
            <a:off x="102479" y="6299558"/>
            <a:ext cx="671353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https://www.esciencecenter.nl/national-guidelines-for-software-management-plans/</a:t>
            </a:r>
            <a:endParaRPr lang="en-US" sz="1100" dirty="0">
              <a:solidFill>
                <a:schemeClr val="bg2">
                  <a:lumMod val="9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https://zenodo.org/records/7248877</a:t>
            </a:r>
            <a:endParaRPr lang="en-US" sz="1100" dirty="0">
              <a:solidFill>
                <a:schemeClr val="bg2">
                  <a:lumMod val="9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5D7D445-3250-25E0-E724-67EBAAD1E449}"/>
              </a:ext>
            </a:extLst>
          </p:cNvPr>
          <p:cNvSpPr txBox="1">
            <a:spLocks/>
          </p:cNvSpPr>
          <p:nvPr/>
        </p:nvSpPr>
        <p:spPr>
          <a:xfrm>
            <a:off x="1230325" y="3587403"/>
            <a:ext cx="6713530" cy="51155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0" dirty="0"/>
              <a:t>I remembered about my dissertation</a:t>
            </a:r>
          </a:p>
        </p:txBody>
      </p:sp>
    </p:spTree>
    <p:extLst>
      <p:ext uri="{BB962C8B-B14F-4D97-AF65-F5344CB8AC3E}">
        <p14:creationId xmlns:p14="http://schemas.microsoft.com/office/powerpoint/2010/main" val="1044839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06DAA7-E863-F938-AD55-B5F8B7B34D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1873" y="2766217"/>
            <a:ext cx="5561562" cy="1325563"/>
          </a:xfrm>
        </p:spPr>
        <p:txBody>
          <a:bodyPr/>
          <a:lstStyle/>
          <a:p>
            <a:r>
              <a:rPr lang="en-US" dirty="0"/>
              <a:t>First: Lunch &amp; </a:t>
            </a:r>
            <a:r>
              <a:rPr lang="en-US" dirty="0" err="1"/>
              <a:t>Menti</a:t>
            </a:r>
            <a:endParaRPr lang="en-US" dirty="0"/>
          </a:p>
        </p:txBody>
      </p:sp>
      <p:pic>
        <p:nvPicPr>
          <p:cNvPr id="3" name="Picture 2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BD6C4BCE-5516-C2B3-0983-DCDD938666EE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73435" y="1386114"/>
            <a:ext cx="4085771" cy="408577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2C3A53-D637-81F1-A341-3880EDEA09F5}"/>
              </a:ext>
            </a:extLst>
          </p:cNvPr>
          <p:cNvSpPr txBox="1"/>
          <p:nvPr/>
        </p:nvSpPr>
        <p:spPr>
          <a:xfrm>
            <a:off x="7186981" y="5271830"/>
            <a:ext cx="32586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menti.com/al94p5cm6iwg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E993FC-30FC-4EBC-1914-5C8FE53E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6E806C-EB9B-DE75-B29A-6E5268B164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32243" y="2766218"/>
            <a:ext cx="8379300" cy="1325563"/>
          </a:xfrm>
        </p:spPr>
        <p:txBody>
          <a:bodyPr/>
          <a:lstStyle/>
          <a:p>
            <a:r>
              <a:rPr lang="en-US" dirty="0"/>
              <a:t>”It’s been a while. </a:t>
            </a:r>
            <a:br>
              <a:rPr lang="en-US" dirty="0"/>
            </a:br>
            <a:r>
              <a:rPr lang="en-US" dirty="0"/>
              <a:t>Does my dissertation still run?”</a:t>
            </a:r>
          </a:p>
        </p:txBody>
      </p:sp>
    </p:spTree>
    <p:extLst>
      <p:ext uri="{BB962C8B-B14F-4D97-AF65-F5344CB8AC3E}">
        <p14:creationId xmlns:p14="http://schemas.microsoft.com/office/powerpoint/2010/main" val="13571137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66D2-1D8F-C654-C006-5C1516A9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54FA-D8FD-5AA9-806A-0D92998F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993" y="2766218"/>
            <a:ext cx="3236414" cy="1325563"/>
          </a:xfrm>
        </p:spPr>
        <p:txBody>
          <a:bodyPr/>
          <a:lstStyle/>
          <a:p>
            <a:r>
              <a:rPr lang="en-US" sz="4800" dirty="0"/>
              <a:t>…nope.</a:t>
            </a:r>
          </a:p>
        </p:txBody>
      </p:sp>
      <p:pic>
        <p:nvPicPr>
          <p:cNvPr id="1026" name="Picture 2" descr="a person laying in a field of grass">
            <a:extLst>
              <a:ext uri="{FF2B5EF4-FFF2-40B4-BE49-F238E27FC236}">
                <a16:creationId xmlns:a16="http://schemas.microsoft.com/office/drawing/2014/main" id="{2D073372-9BF0-BF82-EF0A-46DB6EF3F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7138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6001E-446F-2E43-A8D0-334D038B1881}"/>
              </a:ext>
            </a:extLst>
          </p:cNvPr>
          <p:cNvSpPr txBox="1"/>
          <p:nvPr/>
        </p:nvSpPr>
        <p:spPr>
          <a:xfrm>
            <a:off x="9855200" y="6596390"/>
            <a:ext cx="2540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Sonia Dauer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45644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A9F1DC-FE5F-616C-FFFA-1087937A3F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D134D-0DD9-B1B2-A281-45B432F2FD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33" y="914696"/>
            <a:ext cx="9052773" cy="1325563"/>
          </a:xfrm>
        </p:spPr>
        <p:txBody>
          <a:bodyPr/>
          <a:lstStyle/>
          <a:p>
            <a:r>
              <a:rPr lang="en-US" dirty="0"/>
              <a:t>What things were broken?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3DA8D33-97BC-DB43-D3A7-31810742A1BA}"/>
              </a:ext>
            </a:extLst>
          </p:cNvPr>
          <p:cNvSpPr txBox="1">
            <a:spLocks/>
          </p:cNvSpPr>
          <p:nvPr/>
        </p:nvSpPr>
        <p:spPr>
          <a:xfrm>
            <a:off x="2027985" y="289949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23261094-5EDA-27C4-558C-80438177B0F6}"/>
              </a:ext>
            </a:extLst>
          </p:cNvPr>
          <p:cNvSpPr txBox="1">
            <a:spLocks/>
          </p:cNvSpPr>
          <p:nvPr/>
        </p:nvSpPr>
        <p:spPr>
          <a:xfrm>
            <a:off x="6090208" y="289949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D48E5B5-DF5A-3EE3-387B-813B9A74DDBE}"/>
              </a:ext>
            </a:extLst>
          </p:cNvPr>
          <p:cNvSpPr txBox="1">
            <a:spLocks/>
          </p:cNvSpPr>
          <p:nvPr/>
        </p:nvSpPr>
        <p:spPr>
          <a:xfrm>
            <a:off x="9722466" y="289949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2F0EF47-43C9-648F-F24B-659D35EEE826}"/>
              </a:ext>
            </a:extLst>
          </p:cNvPr>
          <p:cNvSpPr txBox="1">
            <a:spLocks/>
          </p:cNvSpPr>
          <p:nvPr/>
        </p:nvSpPr>
        <p:spPr>
          <a:xfrm>
            <a:off x="1133750" y="4145772"/>
            <a:ext cx="247581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Git-ignoring files that I should not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854E4C7-83D0-B236-D189-CDA888535BC5}"/>
              </a:ext>
            </a:extLst>
          </p:cNvPr>
          <p:cNvSpPr txBox="1">
            <a:spLocks/>
          </p:cNvSpPr>
          <p:nvPr/>
        </p:nvSpPr>
        <p:spPr>
          <a:xfrm>
            <a:off x="4895597" y="4145772"/>
            <a:ext cx="3076562" cy="1599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Could not install dependencies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51C7200-5C6F-4DC7-CA1B-549E794F6DB6}"/>
              </a:ext>
            </a:extLst>
          </p:cNvPr>
          <p:cNvSpPr txBox="1">
            <a:spLocks/>
          </p:cNvSpPr>
          <p:nvPr/>
        </p:nvSpPr>
        <p:spPr>
          <a:xfrm>
            <a:off x="8659497" y="4145772"/>
            <a:ext cx="2813279" cy="1599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Issues about LaTeX &amp; PDF rendering</a:t>
            </a:r>
          </a:p>
        </p:txBody>
      </p:sp>
    </p:spTree>
    <p:extLst>
      <p:ext uri="{BB962C8B-B14F-4D97-AF65-F5344CB8AC3E}">
        <p14:creationId xmlns:p14="http://schemas.microsoft.com/office/powerpoint/2010/main" val="161910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7" grpId="0"/>
      <p:bldP spid="8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BF1634C-F4D4-4AD5-A93F-13AC59068A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2AF034-1F27-1F1F-5B03-791B713D7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3821" y="1463227"/>
            <a:ext cx="9052773" cy="1325563"/>
          </a:xfrm>
        </p:spPr>
        <p:txBody>
          <a:bodyPr/>
          <a:lstStyle/>
          <a:p>
            <a:r>
              <a:rPr lang="en-US" sz="6000" dirty="0"/>
              <a:t>All of these were broken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B31877F-68A1-3881-78E2-471BD214BF57}"/>
              </a:ext>
            </a:extLst>
          </p:cNvPr>
          <p:cNvSpPr txBox="1">
            <a:spLocks/>
          </p:cNvSpPr>
          <p:nvPr/>
        </p:nvSpPr>
        <p:spPr>
          <a:xfrm>
            <a:off x="2027985" y="289949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86D4532-AEBB-E2BE-F860-4BE76247B0E3}"/>
              </a:ext>
            </a:extLst>
          </p:cNvPr>
          <p:cNvSpPr txBox="1">
            <a:spLocks/>
          </p:cNvSpPr>
          <p:nvPr/>
        </p:nvSpPr>
        <p:spPr>
          <a:xfrm>
            <a:off x="6090208" y="289949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A056E743-3E4B-A04F-E53D-400B40FF7653}"/>
              </a:ext>
            </a:extLst>
          </p:cNvPr>
          <p:cNvSpPr txBox="1">
            <a:spLocks/>
          </p:cNvSpPr>
          <p:nvPr/>
        </p:nvSpPr>
        <p:spPr>
          <a:xfrm>
            <a:off x="9722466" y="2899497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878383C4-56A8-557E-A16A-02B1BD335515}"/>
              </a:ext>
            </a:extLst>
          </p:cNvPr>
          <p:cNvSpPr txBox="1">
            <a:spLocks/>
          </p:cNvSpPr>
          <p:nvPr/>
        </p:nvSpPr>
        <p:spPr>
          <a:xfrm>
            <a:off x="1133750" y="4145772"/>
            <a:ext cx="2475810" cy="132556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Git-ignoring files that I should not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6501572-1319-E4BB-9284-5D40E9823C41}"/>
              </a:ext>
            </a:extLst>
          </p:cNvPr>
          <p:cNvSpPr txBox="1">
            <a:spLocks/>
          </p:cNvSpPr>
          <p:nvPr/>
        </p:nvSpPr>
        <p:spPr>
          <a:xfrm>
            <a:off x="4895597" y="4145772"/>
            <a:ext cx="3076562" cy="1599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Could not install dependencies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A603803-5B73-A6FB-679B-7412D1C40ACA}"/>
              </a:ext>
            </a:extLst>
          </p:cNvPr>
          <p:cNvSpPr txBox="1">
            <a:spLocks/>
          </p:cNvSpPr>
          <p:nvPr/>
        </p:nvSpPr>
        <p:spPr>
          <a:xfrm>
            <a:off x="8659497" y="4145772"/>
            <a:ext cx="2813279" cy="159954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Issues about LaTeX &amp; PDF rendering</a:t>
            </a:r>
          </a:p>
        </p:txBody>
      </p:sp>
    </p:spTree>
    <p:extLst>
      <p:ext uri="{BB962C8B-B14F-4D97-AF65-F5344CB8AC3E}">
        <p14:creationId xmlns:p14="http://schemas.microsoft.com/office/powerpoint/2010/main" val="19290719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02B77F-CA7D-4BB4-BDBC-C2C8B92657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B4BBDA-2A13-F3BA-2C9B-41E3314D7C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500" y="1971464"/>
            <a:ext cx="6045372" cy="1325563"/>
          </a:xfrm>
        </p:spPr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Git-ignoring </a:t>
            </a:r>
            <a:r>
              <a:rPr lang="en-US" dirty="0"/>
              <a:t>things that I should not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BA7DBA3-C1DE-31E9-ECB6-9EA40781AE30}"/>
              </a:ext>
            </a:extLst>
          </p:cNvPr>
          <p:cNvSpPr txBox="1">
            <a:spLocks/>
          </p:cNvSpPr>
          <p:nvPr/>
        </p:nvSpPr>
        <p:spPr>
          <a:xfrm>
            <a:off x="550500" y="3048409"/>
            <a:ext cx="5938854" cy="2691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Treating the git repo as a scratchpad / working directory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F07F998-D6E3-2597-E4D0-0A65BD57E9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486" y="653448"/>
            <a:ext cx="5460514" cy="532259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DCCCCA01-93AA-4FB2-CA36-93CC00822000}"/>
              </a:ext>
            </a:extLst>
          </p:cNvPr>
          <p:cNvSpPr txBox="1">
            <a:spLocks/>
          </p:cNvSpPr>
          <p:nvPr/>
        </p:nvSpPr>
        <p:spPr>
          <a:xfrm>
            <a:off x="348166" y="546252"/>
            <a:ext cx="3044141" cy="8867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Regret 4</a:t>
            </a:r>
          </a:p>
        </p:txBody>
      </p:sp>
    </p:spTree>
    <p:extLst>
      <p:ext uri="{BB962C8B-B14F-4D97-AF65-F5344CB8AC3E}">
        <p14:creationId xmlns:p14="http://schemas.microsoft.com/office/powerpoint/2010/main" val="75798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FABC65-A9F3-29E9-ACA5-7A95A9488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B78F62-4850-366D-ADC5-0758A067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3952" y="2766218"/>
            <a:ext cx="5152047" cy="1325563"/>
          </a:xfrm>
        </p:spPr>
        <p:txBody>
          <a:bodyPr/>
          <a:lstStyle/>
          <a:p>
            <a:r>
              <a:rPr lang="en-US" dirty="0"/>
              <a:t>Next broken thing: </a:t>
            </a:r>
            <a:r>
              <a:rPr lang="en-US" dirty="0">
                <a:solidFill>
                  <a:schemeClr val="accent2"/>
                </a:solidFill>
              </a:rPr>
              <a:t>Dependencies</a:t>
            </a:r>
          </a:p>
        </p:txBody>
      </p:sp>
    </p:spTree>
    <p:extLst>
      <p:ext uri="{BB962C8B-B14F-4D97-AF65-F5344CB8AC3E}">
        <p14:creationId xmlns:p14="http://schemas.microsoft.com/office/powerpoint/2010/main" val="16578856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D93447-01C3-276E-487C-48CAD04EDE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86FBB8-CBA4-FC7A-DC6D-BD46F8AEF8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7133" y="914696"/>
            <a:ext cx="9771124" cy="1325563"/>
          </a:xfrm>
        </p:spPr>
        <p:txBody>
          <a:bodyPr/>
          <a:lstStyle/>
          <a:p>
            <a:r>
              <a:rPr lang="en-US" dirty="0"/>
              <a:t>How many packages of dependencies did my dissertation have?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BB984F09-647F-1E16-A300-0FBE3C2A68D3}"/>
              </a:ext>
            </a:extLst>
          </p:cNvPr>
          <p:cNvSpPr txBox="1">
            <a:spLocks/>
          </p:cNvSpPr>
          <p:nvPr/>
        </p:nvSpPr>
        <p:spPr>
          <a:xfrm>
            <a:off x="1411671" y="2826003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790A765E-F059-F296-3F8E-58AD95DA867C}"/>
              </a:ext>
            </a:extLst>
          </p:cNvPr>
          <p:cNvSpPr txBox="1">
            <a:spLocks/>
          </p:cNvSpPr>
          <p:nvPr/>
        </p:nvSpPr>
        <p:spPr>
          <a:xfrm>
            <a:off x="1411671" y="4420365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8C5E634-B11B-51DE-C637-6DCE49E5C38B}"/>
              </a:ext>
            </a:extLst>
          </p:cNvPr>
          <p:cNvSpPr txBox="1">
            <a:spLocks/>
          </p:cNvSpPr>
          <p:nvPr/>
        </p:nvSpPr>
        <p:spPr>
          <a:xfrm>
            <a:off x="6142663" y="2744465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4EE7925D-DA02-64AD-F45F-24D5467EC043}"/>
              </a:ext>
            </a:extLst>
          </p:cNvPr>
          <p:cNvSpPr txBox="1">
            <a:spLocks/>
          </p:cNvSpPr>
          <p:nvPr/>
        </p:nvSpPr>
        <p:spPr>
          <a:xfrm>
            <a:off x="6142663" y="4420365"/>
            <a:ext cx="68734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D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810CB5B-1D0E-CBB4-6E18-86C07922726D}"/>
              </a:ext>
            </a:extLst>
          </p:cNvPr>
          <p:cNvSpPr txBox="1">
            <a:spLocks/>
          </p:cNvSpPr>
          <p:nvPr/>
        </p:nvSpPr>
        <p:spPr>
          <a:xfrm>
            <a:off x="2124195" y="2826003"/>
            <a:ext cx="30413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Less than 50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5144857-E590-57D4-5C68-5E6CCEED07E6}"/>
              </a:ext>
            </a:extLst>
          </p:cNvPr>
          <p:cNvSpPr txBox="1">
            <a:spLocks/>
          </p:cNvSpPr>
          <p:nvPr/>
        </p:nvSpPr>
        <p:spPr>
          <a:xfrm>
            <a:off x="2268147" y="4283375"/>
            <a:ext cx="3410483" cy="1599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51-100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B2381D-286D-F2B0-6472-DC629C4335A1}"/>
              </a:ext>
            </a:extLst>
          </p:cNvPr>
          <p:cNvSpPr txBox="1">
            <a:spLocks/>
          </p:cNvSpPr>
          <p:nvPr/>
        </p:nvSpPr>
        <p:spPr>
          <a:xfrm>
            <a:off x="6881536" y="2607475"/>
            <a:ext cx="3455921" cy="1599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101-200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CBE240C5-EF2D-7850-FCF9-53C42C7C00F1}"/>
              </a:ext>
            </a:extLst>
          </p:cNvPr>
          <p:cNvSpPr txBox="1">
            <a:spLocks/>
          </p:cNvSpPr>
          <p:nvPr/>
        </p:nvSpPr>
        <p:spPr>
          <a:xfrm>
            <a:off x="6830004" y="4283375"/>
            <a:ext cx="3455921" cy="15995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More than 200</a:t>
            </a:r>
          </a:p>
        </p:txBody>
      </p:sp>
    </p:spTree>
    <p:extLst>
      <p:ext uri="{BB962C8B-B14F-4D97-AF65-F5344CB8AC3E}">
        <p14:creationId xmlns:p14="http://schemas.microsoft.com/office/powerpoint/2010/main" val="1369275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0" grpId="0"/>
      <p:bldP spid="7" grpId="0"/>
      <p:bldP spid="8" grpId="0"/>
      <p:bldP spid="9" grpId="0"/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3A0AD3-4D32-1F58-A3E4-7A95CC4F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A7C695E8-1888-9E74-696A-8647F03DA6EE}"/>
              </a:ext>
            </a:extLst>
          </p:cNvPr>
          <p:cNvGrpSpPr/>
          <p:nvPr/>
        </p:nvGrpSpPr>
        <p:grpSpPr>
          <a:xfrm>
            <a:off x="2668560" y="2629228"/>
            <a:ext cx="6854880" cy="1599543"/>
            <a:chOff x="4019949" y="2629228"/>
            <a:chExt cx="4143262" cy="1599543"/>
          </a:xfrm>
        </p:grpSpPr>
        <p:sp>
          <p:nvSpPr>
            <p:cNvPr id="20" name="Title 1">
              <a:extLst>
                <a:ext uri="{FF2B5EF4-FFF2-40B4-BE49-F238E27FC236}">
                  <a16:creationId xmlns:a16="http://schemas.microsoft.com/office/drawing/2014/main" id="{B577D4DB-26F8-AD65-42D1-968A11B93CDF}"/>
                </a:ext>
              </a:extLst>
            </p:cNvPr>
            <p:cNvSpPr txBox="1">
              <a:spLocks/>
            </p:cNvSpPr>
            <p:nvPr/>
          </p:nvSpPr>
          <p:spPr>
            <a:xfrm>
              <a:off x="4019949" y="2766218"/>
              <a:ext cx="687341" cy="132556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8000" dirty="0"/>
                <a:t>D</a:t>
              </a:r>
            </a:p>
          </p:txBody>
        </p:sp>
        <p:sp>
          <p:nvSpPr>
            <p:cNvPr id="3" name="Title 1">
              <a:extLst>
                <a:ext uri="{FF2B5EF4-FFF2-40B4-BE49-F238E27FC236}">
                  <a16:creationId xmlns:a16="http://schemas.microsoft.com/office/drawing/2014/main" id="{BB7E0DEE-FFFF-86C0-B74F-218914711C81}"/>
                </a:ext>
              </a:extLst>
            </p:cNvPr>
            <p:cNvSpPr txBox="1">
              <a:spLocks/>
            </p:cNvSpPr>
            <p:nvPr/>
          </p:nvSpPr>
          <p:spPr>
            <a:xfrm>
              <a:off x="4707290" y="2629228"/>
              <a:ext cx="3455921" cy="1599543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Aptos" panose="020B0004020202020204" pitchFamily="34" charset="0"/>
                  <a:ea typeface="+mj-ea"/>
                  <a:cs typeface="+mj-cs"/>
                </a:defRPr>
              </a:lvl1pPr>
            </a:lstStyle>
            <a:p>
              <a:r>
                <a:rPr lang="en-US" sz="6600" dirty="0"/>
                <a:t>More than 200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488424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9F034C-3F64-8610-E0D1-C23770397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6D0B27-C437-812A-8EC5-D5CB2B898D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73" y="453259"/>
            <a:ext cx="5501427" cy="1325563"/>
          </a:xfrm>
        </p:spPr>
        <p:txBody>
          <a:bodyPr/>
          <a:lstStyle/>
          <a:p>
            <a:r>
              <a:rPr lang="en-US" dirty="0"/>
              <a:t>Total dependencies: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536B219A-BD2C-CFB8-645A-B1DF56C29C8F}"/>
              </a:ext>
            </a:extLst>
          </p:cNvPr>
          <p:cNvSpPr txBox="1">
            <a:spLocks/>
          </p:cNvSpPr>
          <p:nvPr/>
        </p:nvSpPr>
        <p:spPr>
          <a:xfrm>
            <a:off x="3080083" y="2490466"/>
            <a:ext cx="5743074" cy="20515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3900" dirty="0"/>
              <a:t>242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524F1BD-52CE-A975-76DB-86A5474E4F89}"/>
              </a:ext>
            </a:extLst>
          </p:cNvPr>
          <p:cNvSpPr txBox="1">
            <a:spLocks/>
          </p:cNvSpPr>
          <p:nvPr/>
        </p:nvSpPr>
        <p:spPr>
          <a:xfrm>
            <a:off x="4491789" y="4542005"/>
            <a:ext cx="291966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packages</a:t>
            </a:r>
          </a:p>
        </p:txBody>
      </p:sp>
    </p:spTree>
    <p:extLst>
      <p:ext uri="{BB962C8B-B14F-4D97-AF65-F5344CB8AC3E}">
        <p14:creationId xmlns:p14="http://schemas.microsoft.com/office/powerpoint/2010/main" val="239527041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lose-up of a grave stone&#10;&#10;AI-generated content may be incorrect.">
            <a:extLst>
              <a:ext uri="{FF2B5EF4-FFF2-40B4-BE49-F238E27FC236}">
                <a16:creationId xmlns:a16="http://schemas.microsoft.com/office/drawing/2014/main" id="{47418C42-96AD-247E-B20E-E0001340FB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32453" y="1"/>
            <a:ext cx="6857999" cy="68579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58D3949-F46E-134C-F39F-E14964C346BD}"/>
              </a:ext>
            </a:extLst>
          </p:cNvPr>
          <p:cNvSpPr txBox="1"/>
          <p:nvPr/>
        </p:nvSpPr>
        <p:spPr>
          <a:xfrm>
            <a:off x="9637528" y="6427113"/>
            <a:ext cx="233473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 err="1">
                <a:solidFill>
                  <a:schemeClr val="bg2">
                    <a:lumMod val="90000"/>
                  </a:schemeClr>
                </a:solidFill>
              </a:rPr>
              <a:t>jtyler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 from Getty Images Signature</a:t>
            </a:r>
          </a:p>
          <a:p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Edited by </a:t>
            </a:r>
            <a:r>
              <a:rPr lang="en-US" sz="1100" dirty="0" err="1">
                <a:solidFill>
                  <a:schemeClr val="bg2">
                    <a:lumMod val="90000"/>
                  </a:schemeClr>
                </a:solidFill>
              </a:rPr>
              <a:t>Jazelle</a:t>
            </a:r>
            <a:r>
              <a:rPr lang="en-US" sz="1100" dirty="0">
                <a:solidFill>
                  <a:schemeClr val="bg2">
                    <a:lumMod val="90000"/>
                  </a:schemeClr>
                </a:solidFill>
              </a:rPr>
              <a:t> Maira Carillo </a:t>
            </a:r>
          </a:p>
        </p:txBody>
      </p:sp>
    </p:spTree>
    <p:extLst>
      <p:ext uri="{BB962C8B-B14F-4D97-AF65-F5344CB8AC3E}">
        <p14:creationId xmlns:p14="http://schemas.microsoft.com/office/powerpoint/2010/main" val="4263358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4DADC1F-C8F6-286E-5741-89F4796BEE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700" y="2766218"/>
            <a:ext cx="8900931" cy="1325563"/>
          </a:xfrm>
        </p:spPr>
        <p:txBody>
          <a:bodyPr/>
          <a:lstStyle/>
          <a:p>
            <a:r>
              <a:rPr lang="en-US" sz="4400" dirty="0"/>
              <a:t>Writing a reproducible PhD thesis using GitHub, R, and Docker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92694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2386E0-4869-D925-E712-4D00864F13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004E03-B8F0-D47F-945F-1D752C3CE5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9862" y="787344"/>
            <a:ext cx="3044141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Regret 4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E9BA1140-C11B-9B27-57C8-9CE0B3CD33B6}"/>
              </a:ext>
            </a:extLst>
          </p:cNvPr>
          <p:cNvSpPr txBox="1">
            <a:spLocks/>
          </p:cNvSpPr>
          <p:nvPr/>
        </p:nvSpPr>
        <p:spPr>
          <a:xfrm>
            <a:off x="3339092" y="2233933"/>
            <a:ext cx="6495793" cy="16242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Not keeping track of </a:t>
            </a:r>
            <a:r>
              <a:rPr lang="en-US" dirty="0">
                <a:solidFill>
                  <a:srgbClr val="FF91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dependencies</a:t>
            </a: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78AFC1E7-8353-793F-D264-0F3690F22D7D}"/>
              </a:ext>
            </a:extLst>
          </p:cNvPr>
          <p:cNvSpPr txBox="1">
            <a:spLocks/>
          </p:cNvSpPr>
          <p:nvPr/>
        </p:nvSpPr>
        <p:spPr>
          <a:xfrm>
            <a:off x="3339091" y="4100232"/>
            <a:ext cx="6495793" cy="104766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(&amp; not using a dependency manager)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0EAEB78-206C-33FA-E87E-E6A7CEBA0EA1}"/>
              </a:ext>
            </a:extLst>
          </p:cNvPr>
          <p:cNvSpPr txBox="1">
            <a:spLocks/>
          </p:cNvSpPr>
          <p:nvPr/>
        </p:nvSpPr>
        <p:spPr>
          <a:xfrm>
            <a:off x="6564085" y="6237513"/>
            <a:ext cx="5627915" cy="6555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>
                <a:latin typeface="Fira Sans" panose="020B0503050000020004" pitchFamily="34" charset="0"/>
                <a:ea typeface="Fira Sans" panose="020B0503050000020004" pitchFamily="34" charset="0"/>
              </a:rPr>
              <a:t>*Later learning </a:t>
            </a:r>
            <a:r>
              <a:rPr lang="en-US" sz="1800" b="0" dirty="0" err="1">
                <a:latin typeface="Fira Sans" panose="020B0503050000020004" pitchFamily="34" charset="0"/>
                <a:ea typeface="Fira Sans" panose="020B0503050000020004" pitchFamily="34" charset="0"/>
              </a:rPr>
              <a:t>renv</a:t>
            </a:r>
            <a:r>
              <a:rPr lang="en-US" sz="1800" b="0" dirty="0">
                <a:latin typeface="Fira Sans" panose="020B0503050000020004" pitchFamily="34" charset="0"/>
                <a:ea typeface="Fira Sans" panose="020B0503050000020004" pitchFamily="34" charset="0"/>
              </a:rPr>
              <a:t> would have been a good idea</a:t>
            </a:r>
          </a:p>
        </p:txBody>
      </p:sp>
    </p:spTree>
    <p:extLst>
      <p:ext uri="{BB962C8B-B14F-4D97-AF65-F5344CB8AC3E}">
        <p14:creationId xmlns:p14="http://schemas.microsoft.com/office/powerpoint/2010/main" val="167557323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18652E-1AA3-F51B-91C3-5DF8ECFD0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2F3E4-7E51-9534-2CE1-3C297EF99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1490" y="542162"/>
            <a:ext cx="10312078" cy="1325563"/>
          </a:xfrm>
        </p:spPr>
        <p:txBody>
          <a:bodyPr/>
          <a:lstStyle/>
          <a:p>
            <a:r>
              <a:rPr lang="en-US" dirty="0"/>
              <a:t>Two types of dependencies</a:t>
            </a:r>
            <a:endParaRPr lang="en-US" dirty="0">
              <a:solidFill>
                <a:srgbClr val="FF914D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A84BA7-2244-75A5-C954-A6E0092642A9}"/>
              </a:ext>
            </a:extLst>
          </p:cNvPr>
          <p:cNvSpPr txBox="1">
            <a:spLocks/>
          </p:cNvSpPr>
          <p:nvPr/>
        </p:nvSpPr>
        <p:spPr>
          <a:xfrm>
            <a:off x="1985855" y="2058812"/>
            <a:ext cx="3326353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600" dirty="0"/>
              <a:t>R packages</a:t>
            </a:r>
            <a:endParaRPr lang="en-US" sz="3600" dirty="0">
              <a:solidFill>
                <a:srgbClr val="FF914D"/>
              </a:solidFill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9AC67D-6341-1D34-7397-E3024749DAAE}"/>
              </a:ext>
            </a:extLst>
          </p:cNvPr>
          <p:cNvSpPr txBox="1">
            <a:spLocks/>
          </p:cNvSpPr>
          <p:nvPr/>
        </p:nvSpPr>
        <p:spPr>
          <a:xfrm>
            <a:off x="1956546" y="3993948"/>
            <a:ext cx="3954396" cy="16932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600" dirty="0"/>
              <a:t>System</a:t>
            </a:r>
            <a:br>
              <a:rPr lang="en-US" sz="3600" dirty="0"/>
            </a:br>
            <a:r>
              <a:rPr lang="en-US" sz="3600" dirty="0"/>
              <a:t>Requirements</a:t>
            </a:r>
            <a:br>
              <a:rPr lang="en-US" sz="3600" dirty="0"/>
            </a:br>
            <a:r>
              <a:rPr lang="en-US" sz="3600" dirty="0"/>
              <a:t>(OS)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73645AEA-8BF3-8565-A496-4E169C7198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6456" y="1951910"/>
            <a:ext cx="1479627" cy="170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A1216FF-1706-74D2-36EA-B0A25407657F}"/>
              </a:ext>
            </a:extLst>
          </p:cNvPr>
          <p:cNvSpPr txBox="1">
            <a:spLocks/>
          </p:cNvSpPr>
          <p:nvPr/>
        </p:nvSpPr>
        <p:spPr>
          <a:xfrm>
            <a:off x="8638824" y="4187709"/>
            <a:ext cx="1962529" cy="100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lib-</a:t>
            </a:r>
            <a:r>
              <a:rPr lang="en-US" sz="2800" b="0" dirty="0" err="1">
                <a:latin typeface="Fira Code" pitchFamily="49" charset="0"/>
                <a:ea typeface="Fira Code" pitchFamily="49" charset="0"/>
                <a:cs typeface="Fira Code" pitchFamily="49" charset="0"/>
              </a:rPr>
              <a:t>png</a:t>
            </a:r>
            <a:endParaRPr lang="en-US" sz="2800" b="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3078" name="Picture 6" descr="logo">
            <a:extLst>
              <a:ext uri="{FF2B5EF4-FFF2-40B4-BE49-F238E27FC236}">
                <a16:creationId xmlns:a16="http://schemas.microsoft.com/office/drawing/2014/main" id="{823A8057-8CB3-935D-FF4F-B975EF1A41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63918" y="1867725"/>
            <a:ext cx="1469021" cy="17077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14ED489C-4499-A012-AE81-1AA2B5D73CFD}"/>
              </a:ext>
            </a:extLst>
          </p:cNvPr>
          <p:cNvSpPr txBox="1">
            <a:spLocks/>
          </p:cNvSpPr>
          <p:nvPr/>
        </p:nvSpPr>
        <p:spPr>
          <a:xfrm>
            <a:off x="8638825" y="4979151"/>
            <a:ext cx="1962529" cy="100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libxml2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B7832A-7E2A-4A45-5CB6-1AD9A9A40CBC}"/>
              </a:ext>
            </a:extLst>
          </p:cNvPr>
          <p:cNvSpPr txBox="1">
            <a:spLocks/>
          </p:cNvSpPr>
          <p:nvPr/>
        </p:nvSpPr>
        <p:spPr>
          <a:xfrm>
            <a:off x="6021302" y="4479065"/>
            <a:ext cx="1962529" cy="10001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clang++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3926B305-516C-CB4F-FC67-A8EA7F28C81F}"/>
              </a:ext>
            </a:extLst>
          </p:cNvPr>
          <p:cNvSpPr txBox="1">
            <a:spLocks/>
          </p:cNvSpPr>
          <p:nvPr/>
        </p:nvSpPr>
        <p:spPr>
          <a:xfrm>
            <a:off x="4898571" y="6186419"/>
            <a:ext cx="7293429" cy="605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pPr algn="r"/>
            <a:r>
              <a:rPr lang="en-US" sz="1600" b="0" dirty="0" err="1">
                <a:solidFill>
                  <a:schemeClr val="bg2">
                    <a:lumMod val="9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pak</a:t>
            </a:r>
            <a:r>
              <a:rPr lang="en-US" sz="1600" b="0" dirty="0">
                <a:solidFill>
                  <a:schemeClr val="bg2">
                    <a:lumMod val="9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::</a:t>
            </a:r>
            <a:r>
              <a:rPr lang="en-US" sz="1600" b="0" dirty="0" err="1">
                <a:solidFill>
                  <a:schemeClr val="bg2">
                    <a:lumMod val="9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pkg_deps</a:t>
            </a:r>
            <a:r>
              <a:rPr lang="en-US" sz="1600" b="0" dirty="0">
                <a:solidFill>
                  <a:schemeClr val="bg2">
                    <a:lumMod val="9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can help navigating dependencies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0F3A37D2-FDD3-11D3-9BD8-E387858880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42266" y="4404076"/>
            <a:ext cx="436472" cy="436472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02F72D52-B4A2-65F1-1F7C-96CA540214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21245" y="5202866"/>
            <a:ext cx="436472" cy="436472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430C670F-39F7-6503-C6BC-B29230570E8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46049" y="4729897"/>
            <a:ext cx="436472" cy="436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93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9" grpId="0"/>
      <p:bldP spid="10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9B207C-629C-7761-1B34-75EE955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5645" y="2395481"/>
            <a:ext cx="7477075" cy="2067038"/>
          </a:xfrm>
        </p:spPr>
        <p:txBody>
          <a:bodyPr/>
          <a:lstStyle/>
          <a:p>
            <a:r>
              <a:rPr lang="en-US" dirty="0"/>
              <a:t>Re-installing 242 packages means re-installing their </a:t>
            </a:r>
            <a:r>
              <a:rPr lang="en-US" dirty="0">
                <a:solidFill>
                  <a:srgbClr val="FF914D"/>
                </a:solidFill>
              </a:rPr>
              <a:t>system requirements  </a:t>
            </a:r>
          </a:p>
        </p:txBody>
      </p:sp>
    </p:spTree>
    <p:extLst>
      <p:ext uri="{BB962C8B-B14F-4D97-AF65-F5344CB8AC3E}">
        <p14:creationId xmlns:p14="http://schemas.microsoft.com/office/powerpoint/2010/main" val="37040057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E88AA6-852E-8685-6EA6-B71DED297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4FDE7-EC95-F420-CC41-955E5E922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4110" y="2308843"/>
            <a:ext cx="6883779" cy="2240314"/>
          </a:xfrm>
        </p:spPr>
        <p:txBody>
          <a:bodyPr/>
          <a:lstStyle/>
          <a:p>
            <a:r>
              <a:rPr lang="en-US" dirty="0"/>
              <a:t>Another thing broken:</a:t>
            </a:r>
            <a:br>
              <a:rPr lang="en-US" dirty="0"/>
            </a:br>
            <a:r>
              <a:rPr lang="en-US" dirty="0"/>
              <a:t>To render a </a:t>
            </a:r>
            <a:r>
              <a:rPr lang="en-US" dirty="0">
                <a:solidFill>
                  <a:schemeClr val="accent2"/>
                </a:solidFill>
              </a:rPr>
              <a:t>PDF</a:t>
            </a:r>
            <a:r>
              <a:rPr lang="en-US" dirty="0"/>
              <a:t>, I also needed LaTeX, another system dependency.</a:t>
            </a:r>
            <a:endParaRPr lang="en-US" dirty="0">
              <a:solidFill>
                <a:srgbClr val="FF91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539564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CF3409-A68A-0516-4B07-534723AE8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2C0D9-EEDA-6035-96F6-D132420DEF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0241" y="2280952"/>
            <a:ext cx="4298916" cy="2240314"/>
          </a:xfrm>
        </p:spPr>
        <p:txBody>
          <a:bodyPr/>
          <a:lstStyle/>
          <a:p>
            <a:r>
              <a:rPr lang="en-US" dirty="0"/>
              <a:t>I wanted to snapshot all</a:t>
            </a:r>
            <a:endParaRPr lang="en-US" dirty="0">
              <a:solidFill>
                <a:srgbClr val="FF914D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2BDE6942-A993-E780-BDEF-45267722FB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13691" y="641289"/>
            <a:ext cx="1304948" cy="1304948"/>
          </a:xfrm>
          <a:prstGeom prst="rect">
            <a:avLst/>
          </a:prstGeom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EB51641-70E8-EFD0-0726-9EE307ACFB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270743" y="2063446"/>
            <a:ext cx="1333747" cy="1539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logo">
            <a:extLst>
              <a:ext uri="{FF2B5EF4-FFF2-40B4-BE49-F238E27FC236}">
                <a16:creationId xmlns:a16="http://schemas.microsoft.com/office/drawing/2014/main" id="{12298716-5EE5-47EB-5013-404EF412A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604490" y="2085811"/>
            <a:ext cx="1304948" cy="1517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969324E5-83BC-DB9D-6FF2-B2DAD627ED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65436" y="3602813"/>
            <a:ext cx="1052810" cy="1052810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3105CF6-54FA-374C-7A3D-382431123B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33227" y="3625178"/>
            <a:ext cx="1052810" cy="105281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54CDBEF-2A8E-B2E0-49CE-5A604E1269D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165829" y="3625178"/>
            <a:ext cx="1052810" cy="105281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C52CA5B-3D19-32B4-FFE9-D31C0EF9937B}"/>
              </a:ext>
            </a:extLst>
          </p:cNvPr>
          <p:cNvSpPr txBox="1">
            <a:spLocks/>
          </p:cNvSpPr>
          <p:nvPr/>
        </p:nvSpPr>
        <p:spPr>
          <a:xfrm>
            <a:off x="5865436" y="4677988"/>
            <a:ext cx="1093617" cy="333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1400" b="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lib-</a:t>
            </a:r>
            <a:r>
              <a:rPr lang="en-US" sz="1400" b="0" dirty="0" err="1">
                <a:latin typeface="Fira Code" pitchFamily="49" charset="0"/>
                <a:ea typeface="Fira Code" pitchFamily="49" charset="0"/>
                <a:cs typeface="Fira Code" pitchFamily="49" charset="0"/>
              </a:rPr>
              <a:t>png</a:t>
            </a:r>
            <a:endParaRPr lang="en-US" sz="1400" b="0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808D8F6-5BCE-BF16-E6A0-D1B67820D1BE}"/>
              </a:ext>
            </a:extLst>
          </p:cNvPr>
          <p:cNvSpPr txBox="1">
            <a:spLocks/>
          </p:cNvSpPr>
          <p:nvPr/>
        </p:nvSpPr>
        <p:spPr>
          <a:xfrm>
            <a:off x="8433227" y="4700353"/>
            <a:ext cx="1093617" cy="333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1400" b="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Tiny-Tex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D1C8BA7-4316-5B9D-3436-D8F8677F2962}"/>
              </a:ext>
            </a:extLst>
          </p:cNvPr>
          <p:cNvSpPr txBox="1">
            <a:spLocks/>
          </p:cNvSpPr>
          <p:nvPr/>
        </p:nvSpPr>
        <p:spPr>
          <a:xfrm>
            <a:off x="7188983" y="4700353"/>
            <a:ext cx="1093617" cy="3335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1400" b="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libxml2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CE5728-15A1-6E58-8EF0-01CDEB62695E}"/>
              </a:ext>
            </a:extLst>
          </p:cNvPr>
          <p:cNvSpPr/>
          <p:nvPr/>
        </p:nvSpPr>
        <p:spPr>
          <a:xfrm>
            <a:off x="5809157" y="5033910"/>
            <a:ext cx="3717687" cy="7192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OS environment</a:t>
            </a:r>
          </a:p>
        </p:txBody>
      </p:sp>
    </p:spTree>
    <p:extLst>
      <p:ext uri="{BB962C8B-B14F-4D97-AF65-F5344CB8AC3E}">
        <p14:creationId xmlns:p14="http://schemas.microsoft.com/office/powerpoint/2010/main" val="3270913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D84F22-52D0-BDF7-C52D-BDB29C4D68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DB4FED-1A92-EBC4-79EE-3176F4364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4006" y="1236989"/>
            <a:ext cx="5028003" cy="2117723"/>
          </a:xfrm>
        </p:spPr>
        <p:txBody>
          <a:bodyPr/>
          <a:lstStyle/>
          <a:p>
            <a:r>
              <a:rPr lang="en-US" dirty="0"/>
              <a:t>You can create a docker image to do just that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518B15B-65CD-3C1A-40AC-F12A813BEA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11828" y="2927131"/>
            <a:ext cx="3930869" cy="3930869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F4902F2-9551-0202-5B9F-8961DBD94642}"/>
              </a:ext>
            </a:extLst>
          </p:cNvPr>
          <p:cNvGrpSpPr/>
          <p:nvPr/>
        </p:nvGrpSpPr>
        <p:grpSpPr>
          <a:xfrm>
            <a:off x="7117694" y="1059132"/>
            <a:ext cx="2537629" cy="3489277"/>
            <a:chOff x="5809157" y="641289"/>
            <a:chExt cx="3717687" cy="5111874"/>
          </a:xfrm>
        </p:grpSpPr>
        <p:pic>
          <p:nvPicPr>
            <p:cNvPr id="31" name="Graphic 30">
              <a:extLst>
                <a:ext uri="{FF2B5EF4-FFF2-40B4-BE49-F238E27FC236}">
                  <a16:creationId xmlns:a16="http://schemas.microsoft.com/office/drawing/2014/main" id="{50184DC3-9005-4523-F7A9-52410D5BAC8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913691" y="641289"/>
              <a:ext cx="1304948" cy="1304948"/>
            </a:xfrm>
            <a:prstGeom prst="rect">
              <a:avLst/>
            </a:prstGeom>
          </p:spPr>
        </p:pic>
        <p:pic>
          <p:nvPicPr>
            <p:cNvPr id="32" name="Picture 2">
              <a:extLst>
                <a:ext uri="{FF2B5EF4-FFF2-40B4-BE49-F238E27FC236}">
                  <a16:creationId xmlns:a16="http://schemas.microsoft.com/office/drawing/2014/main" id="{548469A0-582B-CCC8-0B21-C22E4A8D0C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70743" y="2063446"/>
              <a:ext cx="1333747" cy="15393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3" name="Picture 6" descr="logo">
              <a:extLst>
                <a:ext uri="{FF2B5EF4-FFF2-40B4-BE49-F238E27FC236}">
                  <a16:creationId xmlns:a16="http://schemas.microsoft.com/office/drawing/2014/main" id="{F84F7ED2-328F-EAED-C257-61692B0BF8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04490" y="2085811"/>
              <a:ext cx="1304948" cy="1517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491F56B9-F034-4E5F-58AC-4D01633E3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5865436" y="3602813"/>
              <a:ext cx="1052810" cy="1052810"/>
            </a:xfrm>
            <a:prstGeom prst="rect">
              <a:avLst/>
            </a:prstGeom>
          </p:spPr>
        </p:pic>
        <p:pic>
          <p:nvPicPr>
            <p:cNvPr id="35" name="Graphic 34">
              <a:extLst>
                <a:ext uri="{FF2B5EF4-FFF2-40B4-BE49-F238E27FC236}">
                  <a16:creationId xmlns:a16="http://schemas.microsoft.com/office/drawing/2014/main" id="{7FC5EABB-991F-CE9D-992A-774CF4F12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433227" y="3625178"/>
              <a:ext cx="1052810" cy="1052810"/>
            </a:xfrm>
            <a:prstGeom prst="rect">
              <a:avLst/>
            </a:prstGeom>
          </p:spPr>
        </p:pic>
        <p:pic>
          <p:nvPicPr>
            <p:cNvPr id="36" name="Graphic 35">
              <a:extLst>
                <a:ext uri="{FF2B5EF4-FFF2-40B4-BE49-F238E27FC236}">
                  <a16:creationId xmlns:a16="http://schemas.microsoft.com/office/drawing/2014/main" id="{5EFF945C-1E0F-4665-BBD2-86F871600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165829" y="3625178"/>
              <a:ext cx="1052810" cy="1052810"/>
            </a:xfrm>
            <a:prstGeom prst="rect">
              <a:avLst/>
            </a:prstGeom>
          </p:spPr>
        </p:pic>
        <p:sp>
          <p:nvSpPr>
            <p:cNvPr id="37" name="Title 1">
              <a:extLst>
                <a:ext uri="{FF2B5EF4-FFF2-40B4-BE49-F238E27FC236}">
                  <a16:creationId xmlns:a16="http://schemas.microsoft.com/office/drawing/2014/main" id="{F52D9F07-D883-5D8F-B237-C555FAA427BC}"/>
                </a:ext>
              </a:extLst>
            </p:cNvPr>
            <p:cNvSpPr txBox="1">
              <a:spLocks/>
            </p:cNvSpPr>
            <p:nvPr/>
          </p:nvSpPr>
          <p:spPr>
            <a:xfrm>
              <a:off x="5865436" y="4677988"/>
              <a:ext cx="1093617" cy="333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Fira Sans" panose="020B0503050000020004" pitchFamily="34" charset="0"/>
                  <a:ea typeface="Fira Sans" panose="020B0503050000020004" pitchFamily="34" charset="0"/>
                  <a:cs typeface="+mj-cs"/>
                </a:defRPr>
              </a:lvl1pPr>
            </a:lstStyle>
            <a:p>
              <a:r>
                <a:rPr lang="en-US" sz="800" b="0" dirty="0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lib-</a:t>
              </a:r>
              <a:r>
                <a:rPr lang="en-US" sz="800" b="0" dirty="0" err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png</a:t>
              </a:r>
              <a:endParaRPr lang="en-US" sz="800" b="0" dirty="0">
                <a:latin typeface="Fira Code" pitchFamily="49" charset="0"/>
                <a:ea typeface="Fira Code" pitchFamily="49" charset="0"/>
                <a:cs typeface="Fira Code" pitchFamily="49" charset="0"/>
              </a:endParaRPr>
            </a:p>
          </p:txBody>
        </p:sp>
        <p:sp>
          <p:nvSpPr>
            <p:cNvPr id="38" name="Title 1">
              <a:extLst>
                <a:ext uri="{FF2B5EF4-FFF2-40B4-BE49-F238E27FC236}">
                  <a16:creationId xmlns:a16="http://schemas.microsoft.com/office/drawing/2014/main" id="{7A0382D6-7B82-D71A-AAE0-D5EF57DD2E82}"/>
                </a:ext>
              </a:extLst>
            </p:cNvPr>
            <p:cNvSpPr txBox="1">
              <a:spLocks/>
            </p:cNvSpPr>
            <p:nvPr/>
          </p:nvSpPr>
          <p:spPr>
            <a:xfrm>
              <a:off x="8433227" y="4700353"/>
              <a:ext cx="1093617" cy="333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Fira Sans" panose="020B0503050000020004" pitchFamily="34" charset="0"/>
                  <a:ea typeface="Fira Sans" panose="020B0503050000020004" pitchFamily="34" charset="0"/>
                  <a:cs typeface="+mj-cs"/>
                </a:defRPr>
              </a:lvl1pPr>
            </a:lstStyle>
            <a:p>
              <a:r>
                <a:rPr lang="en-US" sz="800" b="0" dirty="0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Tiny-Tex</a:t>
              </a:r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7467913E-F0DA-0698-B9F7-7B84E0FA92AC}"/>
                </a:ext>
              </a:extLst>
            </p:cNvPr>
            <p:cNvSpPr txBox="1">
              <a:spLocks/>
            </p:cNvSpPr>
            <p:nvPr/>
          </p:nvSpPr>
          <p:spPr>
            <a:xfrm>
              <a:off x="7188983" y="4700353"/>
              <a:ext cx="1093617" cy="333557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b="1" kern="1200">
                  <a:solidFill>
                    <a:schemeClr val="bg1"/>
                  </a:solidFill>
                  <a:latin typeface="Fira Sans" panose="020B0503050000020004" pitchFamily="34" charset="0"/>
                  <a:ea typeface="Fira Sans" panose="020B0503050000020004" pitchFamily="34" charset="0"/>
                  <a:cs typeface="+mj-cs"/>
                </a:defRPr>
              </a:lvl1pPr>
            </a:lstStyle>
            <a:p>
              <a:r>
                <a:rPr lang="en-US" sz="800" b="0" dirty="0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libxml2</a:t>
              </a: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099C9798-4E96-C74D-A1DE-B6CEF08558C7}"/>
                </a:ext>
              </a:extLst>
            </p:cNvPr>
            <p:cNvSpPr/>
            <p:nvPr/>
          </p:nvSpPr>
          <p:spPr>
            <a:xfrm>
              <a:off x="5809157" y="5033910"/>
              <a:ext cx="3717687" cy="71925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>
                  <a:solidFill>
                    <a:schemeClr val="tx1"/>
                  </a:solidFill>
                  <a:latin typeface="Fira Sans" panose="020B0503050000020004" pitchFamily="34" charset="0"/>
                  <a:ea typeface="Fira Sans" panose="020B0503050000020004" pitchFamily="34" charset="0"/>
                </a:rPr>
                <a:t>OS environment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828796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8C2894-8A3B-4710-0D3F-0EACC61FC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1A7FD-FBC7-FC77-27DA-67A553FC2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269" y="862989"/>
            <a:ext cx="3044141" cy="1325563"/>
          </a:xfrm>
        </p:spPr>
        <p:txBody>
          <a:bodyPr/>
          <a:lstStyle/>
          <a:p>
            <a:r>
              <a:rPr lang="en-US" dirty="0">
                <a:solidFill>
                  <a:schemeClr val="bg2">
                    <a:lumMod val="90000"/>
                  </a:schemeClr>
                </a:solidFill>
              </a:rPr>
              <a:t>Regret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BE5680-7CC1-4E7C-9995-B426B9A881E0}"/>
              </a:ext>
            </a:extLst>
          </p:cNvPr>
          <p:cNvSpPr txBox="1">
            <a:spLocks/>
          </p:cNvSpPr>
          <p:nvPr/>
        </p:nvSpPr>
        <p:spPr>
          <a:xfrm>
            <a:off x="1576816" y="2219841"/>
            <a:ext cx="5107764" cy="2691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Not using </a:t>
            </a:r>
            <a:r>
              <a:rPr lang="en-US" dirty="0">
                <a:solidFill>
                  <a:srgbClr val="FF91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Docker</a:t>
            </a: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 from the start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78D372E-0359-A623-B32C-C4653FEF92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84580" y="1212036"/>
            <a:ext cx="4393486" cy="439348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4AF3B3C3-5313-BB5D-D588-9BD8204EC833}"/>
              </a:ext>
            </a:extLst>
          </p:cNvPr>
          <p:cNvSpPr txBox="1">
            <a:spLocks/>
          </p:cNvSpPr>
          <p:nvPr/>
        </p:nvSpPr>
        <p:spPr>
          <a:xfrm>
            <a:off x="1576816" y="4451347"/>
            <a:ext cx="4519184" cy="807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b="0" dirty="0">
                <a:latin typeface="Fira Sans" panose="020B0503050000020004" pitchFamily="34" charset="0"/>
                <a:ea typeface="Fira Sans" panose="020B0503050000020004" pitchFamily="34" charset="0"/>
              </a:rPr>
              <a:t>(In fact, I finished </a:t>
            </a:r>
            <a:r>
              <a:rPr lang="en-US" sz="2800" b="0" dirty="0" err="1">
                <a:latin typeface="Fira Sans" panose="020B0503050000020004" pitchFamily="34" charset="0"/>
                <a:ea typeface="Fira Sans" panose="020B0503050000020004" pitchFamily="34" charset="0"/>
              </a:rPr>
              <a:t>Dockerizing</a:t>
            </a:r>
            <a:r>
              <a:rPr lang="en-US" sz="2800" b="0" dirty="0">
                <a:latin typeface="Fira Sans" panose="020B0503050000020004" pitchFamily="34" charset="0"/>
                <a:ea typeface="Fira Sans" panose="020B0503050000020004" pitchFamily="34" charset="0"/>
              </a:rPr>
              <a:t> this weekend.) </a:t>
            </a:r>
          </a:p>
        </p:txBody>
      </p:sp>
    </p:spTree>
    <p:extLst>
      <p:ext uri="{BB962C8B-B14F-4D97-AF65-F5344CB8AC3E}">
        <p14:creationId xmlns:p14="http://schemas.microsoft.com/office/powerpoint/2010/main" val="21440879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F095FA-BE0C-CB53-83A3-91626BD9FC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96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670608-2B72-910D-2C15-B2F91EFDB2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E8478C-7447-8B62-CE29-2EA467B12E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09" y="407129"/>
            <a:ext cx="7557534" cy="1325563"/>
          </a:xfrm>
        </p:spPr>
        <p:txBody>
          <a:bodyPr/>
          <a:lstStyle/>
          <a:p>
            <a:r>
              <a:rPr lang="en-US" dirty="0"/>
              <a:t>How to reproduce my thesis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E4A25E9-5F9D-123F-C1E1-06BC32F787B0}"/>
              </a:ext>
            </a:extLst>
          </p:cNvPr>
          <p:cNvSpPr txBox="1"/>
          <p:nvPr/>
        </p:nvSpPr>
        <p:spPr>
          <a:xfrm>
            <a:off x="9591040" y="6488668"/>
            <a:ext cx="3164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https://carbon.now.sh/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0F808E-7452-CD89-15B9-2BFD3C2B5E9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4387" y="2050158"/>
            <a:ext cx="11003884" cy="3491597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760CDA7C-6BB4-CF74-ABA7-FC1F8BD780B3}"/>
              </a:ext>
            </a:extLst>
          </p:cNvPr>
          <p:cNvSpPr txBox="1">
            <a:spLocks/>
          </p:cNvSpPr>
          <p:nvPr/>
        </p:nvSpPr>
        <p:spPr>
          <a:xfrm>
            <a:off x="1119615" y="5138196"/>
            <a:ext cx="6495129" cy="8071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b="0" dirty="0">
                <a:latin typeface="Fira Sans" panose="020B0503050000020004" pitchFamily="34" charset="0"/>
                <a:ea typeface="Fira Sans" panose="020B0503050000020004" pitchFamily="34" charset="0"/>
              </a:rPr>
              <a:t>And it will be in the docs folder.</a:t>
            </a:r>
          </a:p>
        </p:txBody>
      </p:sp>
    </p:spTree>
    <p:extLst>
      <p:ext uri="{BB962C8B-B14F-4D97-AF65-F5344CB8AC3E}">
        <p14:creationId xmlns:p14="http://schemas.microsoft.com/office/powerpoint/2010/main" val="26014758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D7B200-545B-0061-EBB3-72E4932983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FC6868-1EBB-81ED-AA60-0628103914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4431" y="450234"/>
            <a:ext cx="4485318" cy="1325563"/>
          </a:xfrm>
        </p:spPr>
        <p:txBody>
          <a:bodyPr/>
          <a:lstStyle/>
          <a:p>
            <a:r>
              <a:rPr lang="en-US" dirty="0"/>
              <a:t>Regrets Recap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A56AD0-D5E3-5457-F070-38F18A3AD4E2}"/>
              </a:ext>
            </a:extLst>
          </p:cNvPr>
          <p:cNvSpPr txBox="1">
            <a:spLocks/>
          </p:cNvSpPr>
          <p:nvPr/>
        </p:nvSpPr>
        <p:spPr>
          <a:xfrm>
            <a:off x="1910191" y="1559986"/>
            <a:ext cx="8781521" cy="447900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3200" b="0" dirty="0">
                <a:latin typeface="Fira Sans" panose="020B0503050000020004" pitchFamily="34" charset="0"/>
                <a:ea typeface="Fira Sans" panose="020B0503050000020004" pitchFamily="34" charset="0"/>
              </a:rPr>
              <a:t>Not starting early &amp; small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3200" b="0" dirty="0">
                <a:latin typeface="Fira Sans" panose="020B0503050000020004" pitchFamily="34" charset="0"/>
                <a:ea typeface="Fira Sans" panose="020B0503050000020004" pitchFamily="34" charset="0"/>
              </a:rPr>
              <a:t>Not using a data repository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3200" b="0" dirty="0">
                <a:latin typeface="Fira Sans" panose="020B0503050000020004" pitchFamily="34" charset="0"/>
                <a:ea typeface="Fira Sans" panose="020B0503050000020004" pitchFamily="34" charset="0"/>
              </a:rPr>
              <a:t>Using bad commit practices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3200" b="0" dirty="0">
                <a:latin typeface="Fira Sans" panose="020B0503050000020004" pitchFamily="34" charset="0"/>
                <a:ea typeface="Fira Sans" panose="020B0503050000020004" pitchFamily="34" charset="0"/>
              </a:rPr>
              <a:t>Git-ignoring willy-nilly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3200" b="0" dirty="0">
                <a:latin typeface="Fira Sans" panose="020B0503050000020004" pitchFamily="34" charset="0"/>
                <a:ea typeface="Fira Sans" panose="020B0503050000020004" pitchFamily="34" charset="0"/>
              </a:rPr>
              <a:t>Letting 240+ dependencies run wild</a:t>
            </a:r>
          </a:p>
          <a:p>
            <a:pPr marL="914400" indent="-914400">
              <a:lnSpc>
                <a:spcPct val="150000"/>
              </a:lnSpc>
              <a:buFont typeface="+mj-lt"/>
              <a:buAutoNum type="arabicPeriod"/>
            </a:pPr>
            <a:r>
              <a:rPr lang="en-US" sz="3200" b="0" dirty="0">
                <a:latin typeface="Fira Sans" panose="020B0503050000020004" pitchFamily="34" charset="0"/>
                <a:ea typeface="Fira Sans" panose="020B0503050000020004" pitchFamily="34" charset="0"/>
              </a:rPr>
              <a:t>Not using Docker earlier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3039874-27D2-6F0C-9A39-AB2987D851B9}"/>
              </a:ext>
            </a:extLst>
          </p:cNvPr>
          <p:cNvSpPr txBox="1">
            <a:spLocks/>
          </p:cNvSpPr>
          <p:nvPr/>
        </p:nvSpPr>
        <p:spPr>
          <a:xfrm>
            <a:off x="2259596" y="3025843"/>
            <a:ext cx="7672808" cy="77364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endParaRPr lang="en-US" sz="4800" b="0" dirty="0"/>
          </a:p>
        </p:txBody>
      </p:sp>
    </p:spTree>
    <p:extLst>
      <p:ext uri="{BB962C8B-B14F-4D97-AF65-F5344CB8AC3E}">
        <p14:creationId xmlns:p14="http://schemas.microsoft.com/office/powerpoint/2010/main" val="536480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BEE51E-9E30-1C97-0416-65C422B1EB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F9F0B09-1D61-FB67-FE0D-5C835AD0D1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43440" y="2766218"/>
            <a:ext cx="7505119" cy="1325563"/>
          </a:xfrm>
        </p:spPr>
        <p:txBody>
          <a:bodyPr/>
          <a:lstStyle/>
          <a:p>
            <a:r>
              <a:rPr lang="en-US" sz="4400" dirty="0"/>
              <a:t>Disclaimer: </a:t>
            </a:r>
            <a:br>
              <a:rPr lang="en-US" sz="4400" dirty="0"/>
            </a:br>
            <a:r>
              <a:rPr lang="en-US" sz="4400" dirty="0"/>
              <a:t>I’m </a:t>
            </a:r>
            <a:r>
              <a:rPr lang="en-US" dirty="0"/>
              <a:t>just sharing my journey</a:t>
            </a:r>
            <a:br>
              <a:rPr lang="en-US" dirty="0"/>
            </a:br>
            <a:r>
              <a:rPr lang="en-US" sz="3200" dirty="0"/>
              <a:t>(not giving advice as a data steward)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9165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34F8F-C843-9081-29D6-DAA83C714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1" y="2766218"/>
            <a:ext cx="10312078" cy="1325563"/>
          </a:xfrm>
        </p:spPr>
        <p:txBody>
          <a:bodyPr/>
          <a:lstStyle/>
          <a:p>
            <a:pPr algn="ctr"/>
            <a:r>
              <a:rPr lang="en-US" dirty="0"/>
              <a:t>Let’s discuss!</a:t>
            </a:r>
          </a:p>
        </p:txBody>
      </p:sp>
    </p:spTree>
    <p:extLst>
      <p:ext uri="{BB962C8B-B14F-4D97-AF65-F5344CB8AC3E}">
        <p14:creationId xmlns:p14="http://schemas.microsoft.com/office/powerpoint/2010/main" val="48739155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9BF19-8B6D-312F-5C33-913CF0355F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122" y="694038"/>
            <a:ext cx="10312078" cy="1325563"/>
          </a:xfrm>
        </p:spPr>
        <p:txBody>
          <a:bodyPr/>
          <a:lstStyle/>
          <a:p>
            <a:r>
              <a:rPr lang="en-US" dirty="0"/>
              <a:t>Questions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86ECAD1-715F-6655-2269-3BED81E3A484}"/>
              </a:ext>
            </a:extLst>
          </p:cNvPr>
          <p:cNvSpPr txBox="1">
            <a:spLocks/>
          </p:cNvSpPr>
          <p:nvPr/>
        </p:nvSpPr>
        <p:spPr>
          <a:xfrm>
            <a:off x="2479534" y="2221816"/>
            <a:ext cx="7232932" cy="18967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What are your experiences working towards a reproducible paper?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87CE0E4-92C7-2E09-BD0A-5BFA144CA754}"/>
              </a:ext>
            </a:extLst>
          </p:cNvPr>
          <p:cNvSpPr txBox="1">
            <a:spLocks/>
          </p:cNvSpPr>
          <p:nvPr/>
        </p:nvSpPr>
        <p:spPr>
          <a:xfrm>
            <a:off x="2479533" y="4838400"/>
            <a:ext cx="7232933" cy="551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What are your challenges?</a:t>
            </a:r>
          </a:p>
        </p:txBody>
      </p:sp>
    </p:spTree>
    <p:extLst>
      <p:ext uri="{BB962C8B-B14F-4D97-AF65-F5344CB8AC3E}">
        <p14:creationId xmlns:p14="http://schemas.microsoft.com/office/powerpoint/2010/main" val="95709557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14D"/>
            </a:gs>
            <a:gs pos="87000">
              <a:srgbClr val="FF3131"/>
            </a:gs>
          </a:gsLst>
          <a:lin ang="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6DE3059-DB5C-8CD2-715E-E60D931F2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go&#10;&#10;Description automatically generated">
            <a:extLst>
              <a:ext uri="{FF2B5EF4-FFF2-40B4-BE49-F238E27FC236}">
                <a16:creationId xmlns:a16="http://schemas.microsoft.com/office/drawing/2014/main" id="{4C774DE2-BE1F-5232-6FE9-03B7E3B344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20301" y="1535728"/>
            <a:ext cx="5675699" cy="2255599"/>
          </a:xfr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E2019BFF-2E6D-01E8-06DD-1599EF508DD9}"/>
              </a:ext>
            </a:extLst>
          </p:cNvPr>
          <p:cNvSpPr/>
          <p:nvPr/>
        </p:nvSpPr>
        <p:spPr>
          <a:xfrm>
            <a:off x="1561045" y="5064348"/>
            <a:ext cx="641425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320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sites.google.com/view/osceindhoven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LID4096" sz="32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836005-CE58-F68D-E84E-C926E12995FF}"/>
              </a:ext>
            </a:extLst>
          </p:cNvPr>
          <p:cNvSpPr/>
          <p:nvPr/>
        </p:nvSpPr>
        <p:spPr>
          <a:xfrm>
            <a:off x="1561045" y="4167874"/>
            <a:ext cx="40222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openscience@tue.nl</a:t>
            </a:r>
            <a:endParaRPr lang="LID4096" sz="36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7E266-9562-CA4B-B566-90F3A23E7121}"/>
              </a:ext>
            </a:extLst>
          </p:cNvPr>
          <p:cNvSpPr/>
          <p:nvPr/>
        </p:nvSpPr>
        <p:spPr>
          <a:xfrm>
            <a:off x="461534" y="393748"/>
            <a:ext cx="79880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ptos" panose="020B0004020202020204" pitchFamily="34" charset="0"/>
              </a:rPr>
              <a:t>Join Our Community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28A4D1-2109-E1AA-57CD-DE4FCAE9EC6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4617" y="4295813"/>
            <a:ext cx="506925" cy="5069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D7A28C-0D42-C167-3CFA-27C8E6CBD51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44618" y="5142199"/>
            <a:ext cx="506924" cy="506924"/>
          </a:xfrm>
          <a:prstGeom prst="rect">
            <a:avLst/>
          </a:prstGeom>
        </p:spPr>
      </p:pic>
      <p:pic>
        <p:nvPicPr>
          <p:cNvPr id="2" name="Picture 2" descr="qr-code for edu.nl/xxmq7">
            <a:extLst>
              <a:ext uri="{FF2B5EF4-FFF2-40B4-BE49-F238E27FC236}">
                <a16:creationId xmlns:a16="http://schemas.microsoft.com/office/drawing/2014/main" id="{5B4BFCD4-BE79-E794-7C4D-C2CBB544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609757" y="1854147"/>
            <a:ext cx="2737626" cy="29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856215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8FC8-D99A-6459-8370-007C438B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CE126-FC21-3DE7-92AB-4238585DC1C6}"/>
              </a:ext>
            </a:extLst>
          </p:cNvPr>
          <p:cNvSpPr txBox="1"/>
          <p:nvPr/>
        </p:nvSpPr>
        <p:spPr>
          <a:xfrm>
            <a:off x="1422400" y="1854200"/>
            <a:ext cx="2323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Icon Sources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Lucide.dev</a:t>
            </a:r>
            <a:endParaRPr lang="en-US" sz="24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SVGrepo.com</a:t>
            </a:r>
            <a:endParaRPr lang="en-US" sz="24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EBDE9-29C9-A2B6-8D1E-22744D8194C9}"/>
              </a:ext>
            </a:extLst>
          </p:cNvPr>
          <p:cNvSpPr txBox="1"/>
          <p:nvPr/>
        </p:nvSpPr>
        <p:spPr>
          <a:xfrm>
            <a:off x="1422400" y="4509247"/>
            <a:ext cx="538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This work is marked with 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CC0 1.0</a:t>
            </a:r>
            <a:endParaRPr lang="en-US" sz="24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8963F-A007-B7B6-2D8A-4BA94BC2EC37}"/>
              </a:ext>
            </a:extLst>
          </p:cNvPr>
          <p:cNvSpPr txBox="1"/>
          <p:nvPr/>
        </p:nvSpPr>
        <p:spPr>
          <a:xfrm>
            <a:off x="1422400" y="3135338"/>
            <a:ext cx="2082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Image Source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Unsplash</a:t>
            </a:r>
            <a:endParaRPr lang="en-US" sz="2400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7343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25D50-3C40-4D7B-7D41-00C2022E43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1042" y="2766218"/>
            <a:ext cx="7848890" cy="1325563"/>
          </a:xfrm>
        </p:spPr>
        <p:txBody>
          <a:bodyPr/>
          <a:lstStyle/>
          <a:p>
            <a:r>
              <a:rPr lang="en-US" dirty="0"/>
              <a:t>Why did I want to make my thesis reproducible?</a:t>
            </a:r>
          </a:p>
        </p:txBody>
      </p:sp>
    </p:spTree>
    <p:extLst>
      <p:ext uri="{BB962C8B-B14F-4D97-AF65-F5344CB8AC3E}">
        <p14:creationId xmlns:p14="http://schemas.microsoft.com/office/powerpoint/2010/main" val="24416167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723038-80D7-FCDA-EC5D-6C7BEABA70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8619" y="2766218"/>
            <a:ext cx="5396401" cy="1325563"/>
          </a:xfrm>
        </p:spPr>
        <p:txBody>
          <a:bodyPr/>
          <a:lstStyle/>
          <a:p>
            <a:r>
              <a:rPr lang="en-US" dirty="0"/>
              <a:t>A problem using Google Docs</a:t>
            </a:r>
          </a:p>
        </p:txBody>
      </p:sp>
    </p:spTree>
    <p:extLst>
      <p:ext uri="{BB962C8B-B14F-4D97-AF65-F5344CB8AC3E}">
        <p14:creationId xmlns:p14="http://schemas.microsoft.com/office/powerpoint/2010/main" val="2823211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408519-2A84-3A8D-130A-77C9C70C17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F4D769E9-D22F-5E4C-72B6-A31E554586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4370" y="2457823"/>
            <a:ext cx="1583649" cy="158364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AF41574-724B-3ECB-9AF1-D0E80274DED6}"/>
              </a:ext>
            </a:extLst>
          </p:cNvPr>
          <p:cNvSpPr txBox="1">
            <a:spLocks/>
          </p:cNvSpPr>
          <p:nvPr/>
        </p:nvSpPr>
        <p:spPr>
          <a:xfrm>
            <a:off x="2363755" y="4355326"/>
            <a:ext cx="6698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R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DD1881C-F217-49C8-473A-A1796EBAE4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90229" y="1970594"/>
            <a:ext cx="978733" cy="978733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AD5572E-43C1-8A0B-7F33-1A2C642AAB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28612" y="2047635"/>
            <a:ext cx="978733" cy="978733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040644A0-97A9-9CAC-EDF9-135FF9348ADA}"/>
              </a:ext>
            </a:extLst>
          </p:cNvPr>
          <p:cNvSpPr txBox="1">
            <a:spLocks/>
          </p:cNvSpPr>
          <p:nvPr/>
        </p:nvSpPr>
        <p:spPr>
          <a:xfrm>
            <a:off x="4480620" y="1129784"/>
            <a:ext cx="203510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Tables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8AAEB9C-0538-C9DF-44B7-26951C446A60}"/>
              </a:ext>
            </a:extLst>
          </p:cNvPr>
          <p:cNvSpPr txBox="1">
            <a:spLocks/>
          </p:cNvSpPr>
          <p:nvPr/>
        </p:nvSpPr>
        <p:spPr>
          <a:xfrm>
            <a:off x="7400425" y="1129784"/>
            <a:ext cx="203510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dirty="0"/>
              <a:t>Plots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DB33F8FE-E81E-057C-D87D-4039D6B09110}"/>
              </a:ext>
            </a:extLst>
          </p:cNvPr>
          <p:cNvSpPr txBox="1">
            <a:spLocks/>
          </p:cNvSpPr>
          <p:nvPr/>
        </p:nvSpPr>
        <p:spPr>
          <a:xfrm>
            <a:off x="6006340" y="3802013"/>
            <a:ext cx="203510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Stats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7F004EC-F805-0700-B8BD-6F9A9D60D5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33950" y="4041472"/>
            <a:ext cx="6873959" cy="2433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2662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92148-DBC4-3F15-9B26-17DE83ADE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83C1954E-8D29-9D45-E864-546DA63EC314}"/>
              </a:ext>
            </a:extLst>
          </p:cNvPr>
          <p:cNvSpPr txBox="1">
            <a:spLocks/>
          </p:cNvSpPr>
          <p:nvPr/>
        </p:nvSpPr>
        <p:spPr>
          <a:xfrm>
            <a:off x="8012923" y="4805305"/>
            <a:ext cx="3479799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Google Doc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005BCC75-F11F-53F9-3800-31C4C4C78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14370" y="2457823"/>
            <a:ext cx="1583649" cy="158364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068C6D8-DDF5-A102-30A2-A02C03AFE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868627" y="2524427"/>
            <a:ext cx="1307442" cy="1809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17053239-2E3F-9D80-B2DD-2500FFB15ECA}"/>
              </a:ext>
            </a:extLst>
          </p:cNvPr>
          <p:cNvSpPr txBox="1">
            <a:spLocks/>
          </p:cNvSpPr>
          <p:nvPr/>
        </p:nvSpPr>
        <p:spPr>
          <a:xfrm>
            <a:off x="2363755" y="4355326"/>
            <a:ext cx="669815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R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D30119B2-A3B2-A68B-3AA0-81FA2AA8E3D0}"/>
              </a:ext>
            </a:extLst>
          </p:cNvPr>
          <p:cNvCxnSpPr/>
          <p:nvPr/>
        </p:nvCxnSpPr>
        <p:spPr>
          <a:xfrm>
            <a:off x="4050522" y="3123426"/>
            <a:ext cx="3771900" cy="0"/>
          </a:xfrm>
          <a:prstGeom prst="straightConnector1">
            <a:avLst/>
          </a:prstGeom>
          <a:ln w="76200">
            <a:solidFill>
              <a:schemeClr val="bg1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>
            <a:extLst>
              <a:ext uri="{FF2B5EF4-FFF2-40B4-BE49-F238E27FC236}">
                <a16:creationId xmlns:a16="http://schemas.microsoft.com/office/drawing/2014/main" id="{82BC629A-AE18-7719-01F2-33B69734A6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203682" y="1792598"/>
            <a:ext cx="1085311" cy="1085311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4423C9-83DA-57BC-EE58-6D1F3E28A0DD}"/>
              </a:ext>
            </a:extLst>
          </p:cNvPr>
          <p:cNvSpPr txBox="1">
            <a:spLocks/>
          </p:cNvSpPr>
          <p:nvPr/>
        </p:nvSpPr>
        <p:spPr>
          <a:xfrm>
            <a:off x="4270418" y="3717702"/>
            <a:ext cx="3332108" cy="66278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Copy -paste</a:t>
            </a:r>
          </a:p>
        </p:txBody>
      </p:sp>
    </p:spTree>
    <p:extLst>
      <p:ext uri="{BB962C8B-B14F-4D97-AF65-F5344CB8AC3E}">
        <p14:creationId xmlns:p14="http://schemas.microsoft.com/office/powerpoint/2010/main" val="136086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999B518C8EF4A9F0A52055D700488" ma:contentTypeVersion="38" ma:contentTypeDescription="Create a new document." ma:contentTypeScope="" ma:versionID="6dc32e411753eb8f70674e79eebaefad">
  <xsd:schema xmlns:xsd="http://www.w3.org/2001/XMLSchema" xmlns:xs="http://www.w3.org/2001/XMLSchema" xmlns:p="http://schemas.microsoft.com/office/2006/metadata/properties" xmlns:ns2="c9e239e1-eba3-46c3-b6c4-774a7c1dd7fe" xmlns:ns3="9bddcc6d-5a40-4ec2-9543-10e19496ba30" targetNamespace="http://schemas.microsoft.com/office/2006/metadata/properties" ma:root="true" ma:fieldsID="de3b04577c74f6843cc5702558630934" ns2:_="" ns3:_="">
    <xsd:import namespace="c9e239e1-eba3-46c3-b6c4-774a7c1dd7fe"/>
    <xsd:import namespace="9bddcc6d-5a40-4ec2-9543-10e19496ba30"/>
    <xsd:element name="properties">
      <xsd:complexType>
        <xsd:sequence>
          <xsd:element name="documentManagement">
            <xsd:complexType>
              <xsd:all>
                <xsd:element ref="ns2:ObjectType" minOccurs="0"/>
                <xsd:element ref="ns2:Category_x0020_RDM" minOccurs="0"/>
                <xsd:element ref="ns2:Descriptions" minOccurs="0"/>
                <xsd:element ref="ns2:Department_x0020_TU_x002f_e" minOccurs="0"/>
                <xsd:element ref="ns2:Creator" minOccurs="0"/>
                <xsd:element ref="ns2:Date_x0020_Document" minOccurs="0"/>
                <xsd:element ref="ns2:Results" minOccurs="0"/>
                <xsd:element ref="ns2:Origin" minOccurs="0"/>
                <xsd:element ref="ns2:Authourised_x0020_by" minOccurs="0"/>
                <xsd:element ref="ns2:Identification_x0020_Code" minOccurs="0"/>
                <xsd:element ref="ns3:MediaServiceMetadata" minOccurs="0"/>
                <xsd:element ref="ns3:MediaServiceFastMetadata" minOccurs="0"/>
                <xsd:element ref="ns2:Coverages" minOccurs="0"/>
                <xsd:element ref="ns2:Date_x0020_Authourised" minOccurs="0"/>
                <xsd:element ref="ns2:Relations" minOccurs="0"/>
                <xsd:element ref="ns2:Leader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lcf76f155ced4ddcb4097134ff3c332f" minOccurs="0"/>
                <xsd:element ref="ns2:TaxCatchAll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239e1-eba3-46c3-b6c4-774a7c1dd7fe" elementFormDefault="qualified">
    <xsd:import namespace="http://schemas.microsoft.com/office/2006/documentManagement/types"/>
    <xsd:import namespace="http://schemas.microsoft.com/office/infopath/2007/PartnerControls"/>
    <xsd:element name="ObjectType" ma:index="1" nillable="true" ma:displayName="ObjectType" ma:default="Concept" ma:description="Type of Information object." ma:format="Dropdown" ma:indexed="true" ma:internalName="ObjectType">
      <xsd:simpleType>
        <xsd:union memberTypes="dms:Text">
          <xsd:simpleType>
            <xsd:restriction base="dms:Choice">
              <xsd:enumeration value="Concept"/>
              <xsd:enumeration value="Report"/>
              <xsd:enumeration value="Project document"/>
              <xsd:enumeration value="Policy document"/>
              <xsd:enumeration value="Agenda"/>
              <xsd:enumeration value="Attachment"/>
              <xsd:enumeration value="Letter"/>
              <xsd:enumeration value="Book"/>
              <xsd:enumeration value="Brochure"/>
              <xsd:enumeration value="Contract"/>
              <xsd:enumeration value="List"/>
              <xsd:enumeration value="Article"/>
              <xsd:enumeration value="Image"/>
              <xsd:enumeration value="Education document"/>
              <xsd:enumeration value="Invoice"/>
              <xsd:enumeration value="Resolution"/>
              <xsd:enumeration value="Plan"/>
            </xsd:restriction>
          </xsd:simpleType>
        </xsd:union>
      </xsd:simpleType>
    </xsd:element>
    <xsd:element name="Category_x0020_RDM" ma:index="2" nillable="true" ma:displayName="Category RDM" ma:default="General" ma:description="Topic of which the object is classified.&#10;" ma:format="Dropdown" ma:internalName="Category_x0020_RDM">
      <xsd:simpleType>
        <xsd:union memberTypes="dms:Text">
          <xsd:simpleType>
            <xsd:restriction base="dms:Choice">
              <xsd:enumeration value="General"/>
              <xsd:enumeration value="NWO"/>
              <xsd:enumeration value="H2020"/>
              <xsd:enumeration value="Non-Funder"/>
              <xsd:enumeration value="ZonMW"/>
              <xsd:enumeration value="GDPR"/>
              <xsd:enumeration value="IPR"/>
              <xsd:enumeration value="Licences"/>
              <xsd:enumeration value="Statistics"/>
              <xsd:enumeration value="Metadata"/>
              <xsd:enumeration value="FAIR"/>
              <xsd:enumeration value="Bachelor"/>
              <xsd:enumeration value="Master"/>
              <xsd:enumeration value="PDH"/>
              <xsd:enumeration value="Researchers"/>
              <xsd:enumeration value="Support Department"/>
              <xsd:enumeration value="Software training"/>
              <xsd:enumeration value="Standard"/>
              <xsd:enumeration value="4TU"/>
              <xsd:enumeration value="Generic repository"/>
              <xsd:enumeration value="Subject specific repository"/>
              <xsd:enumeration value="Internal archiving"/>
              <xsd:enumeration value="Internal policies"/>
              <xsd:enumeration value="External policies"/>
              <xsd:enumeration value="Communication plan"/>
              <xsd:enumeration value="Website"/>
              <xsd:enumeration value="Research support portal"/>
              <xsd:enumeration value="UKB"/>
              <xsd:enumeration value="LCRDM"/>
              <xsd:enumeration value="RDA"/>
              <xsd:enumeration value="OSCTU/e"/>
            </xsd:restriction>
          </xsd:simpleType>
        </xsd:union>
      </xsd:simpleType>
    </xsd:element>
    <xsd:element name="Descriptions" ma:index="3" nillable="true" ma:displayName="Descriptions" ma:description="Context information. Short explanation about the object. &#10;" ma:internalName="Descriptions">
      <xsd:simpleType>
        <xsd:restriction base="dms:Note">
          <xsd:maxLength value="255"/>
        </xsd:restriction>
      </xsd:simpleType>
    </xsd:element>
    <xsd:element name="Department_x0020_TU_x002f_e" ma:index="4" nillable="true" ma:displayName="Department TU/e" ma:default="Data Management and Library" ma:description="Organisation that owns the object at the moment of registration.&#10;" ma:format="Dropdown" ma:internalName="Department_x0020_TU_x002F_e">
      <xsd:simpleType>
        <xsd:union memberTypes="dms:Text">
          <xsd:simpleType>
            <xsd:restriction base="dms:Choice">
              <xsd:enumeration value="Data Management and Library"/>
              <xsd:enumeration value="Biomedical Engineering"/>
              <xsd:enumeration value="Built Environment"/>
              <xsd:enumeration value="Electrical Engineering"/>
              <xsd:enumeration value="Industrial Design"/>
              <xsd:enumeration value="Chemical Engineering and Chemistry"/>
              <xsd:enumeration value="Industrial Engineering &amp; Innovation Sciences"/>
              <xsd:enumeration value="Applied Physics"/>
              <xsd:enumeration value="Mechanical Engineering"/>
              <xsd:enumeration value="Mathematics and Computer Science"/>
            </xsd:restriction>
          </xsd:simpleType>
        </xsd:union>
      </xsd:simpleType>
    </xsd:element>
    <xsd:element name="Creator" ma:index="5" nillable="true" ma:displayName="Creator" ma:description="Actual writer or creator of the object." ma:list="UserInfo" ma:SearchPeopleOnly="false" ma:SharePointGroup="0" ma:internalName="Crea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ate_x0020_Document" ma:index="6" nillable="true" ma:displayName="Date Document" ma:default="[today]" ma:description="The actual date that the object was created.&#10;" ma:format="DateOnly" ma:internalName="Date_x0020_Document">
      <xsd:simpleType>
        <xsd:restriction base="dms:DateTime"/>
      </xsd:simpleType>
    </xsd:element>
    <xsd:element name="Results" ma:index="7" nillable="true" ma:displayName="Results" ma:default="Unknown" ma:description="The result of the proces or status of the document.&#10;" ma:format="RadioButtons" ma:internalName="Results">
      <xsd:simpleType>
        <xsd:union memberTypes="dms:Text">
          <xsd:simpleType>
            <xsd:restriction base="dms:Choice">
              <xsd:enumeration value="Unknown"/>
              <xsd:enumeration value="Not started"/>
              <xsd:enumeration value="To be reviewed"/>
              <xsd:enumeration value="In progress"/>
              <xsd:enumeration value="Completed"/>
            </xsd:restriction>
          </xsd:simpleType>
        </xsd:union>
      </xsd:simpleType>
    </xsd:element>
    <xsd:element name="Origin" ma:index="8" nillable="true" ma:displayName="Origin" ma:description="Original source" ma:internalName="Origin">
      <xsd:simpleType>
        <xsd:restriction base="dms:Note">
          <xsd:maxLength value="255"/>
        </xsd:restriction>
      </xsd:simpleType>
    </xsd:element>
    <xsd:element name="Authourised_x0020_by" ma:index="9" nillable="true" ma:displayName="Authourised by" ma:description="An organization or person responsible for or involved in the creation, recording of an object." ma:list="UserInfo" ma:SharePointGroup="0" ma:internalName="Authouris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dentification_x0020_Code" ma:index="10" nillable="true" ma:displayName="Identification Code" ma:description="Number or code assigned to an object outside the dynamic archive&#10;" ma:internalName="Identification_x0020_Code">
      <xsd:simpleType>
        <xsd:restriction base="dms:Text">
          <xsd:maxLength value="255"/>
        </xsd:restriction>
      </xsd:simpleType>
    </xsd:element>
    <xsd:element name="Coverages" ma:index="20" nillable="true" ma:displayName="Coverages" ma:description="Valid period or location." ma:internalName="Coverages">
      <xsd:simpleType>
        <xsd:restriction base="dms:Text">
          <xsd:maxLength value="255"/>
        </xsd:restriction>
      </xsd:simpleType>
    </xsd:element>
    <xsd:element name="Date_x0020_Authourised" ma:index="21" nillable="true" ma:displayName="Date Authourised" ma:description="Date approved" ma:format="DateOnly" ma:internalName="Date_x0020_Authourised">
      <xsd:simpleType>
        <xsd:restriction base="dms:DateTime"/>
      </xsd:simpleType>
    </xsd:element>
    <xsd:element name="Relations" ma:index="22" nillable="true" ma:displayName="Relations" ma:description="Naam project or workflow of which document is part of." ma:internalName="Relations">
      <xsd:simpleType>
        <xsd:restriction base="dms:Text">
          <xsd:maxLength value="255"/>
        </xsd:restriction>
      </xsd:simpleType>
    </xsd:element>
    <xsd:element name="Leader" ma:index="23" nillable="true" ma:displayName="Leader" ma:description="Project or team leader or person responsible" ma:list="UserInfo" ma:SharePointGroup="0" ma:internalName="Lead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Users" ma:index="2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2bfc0286-fbfa-4171-b0cb-d3863062621c}" ma:internalName="TaxCatchAll" ma:showField="CatchAllData" ma:web="c9e239e1-eba3-46c3-b6c4-774a7c1dd7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dcc6d-5a40-4ec2-9543-10e19496b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8" nillable="true" ma:displayName="Tags" ma:internalName="MediaServiceAutoTags" ma:readOnly="true">
      <xsd:simpleType>
        <xsd:restriction base="dms:Text"/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2" nillable="true" ma:displayName="Location" ma:internalName="MediaServiceLocation" ma:readOnly="true">
      <xsd:simpleType>
        <xsd:restriction base="dms:Text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3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3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bjectType xmlns="c9e239e1-eba3-46c3-b6c4-774a7c1dd7fe">Concept</ObjectType>
    <Date_x0020_Document xmlns="c9e239e1-eba3-46c3-b6c4-774a7c1dd7fe">2025-01-22T13:32:49+00:00</Date_x0020_Document>
    <Category_x0020_RDM xmlns="c9e239e1-eba3-46c3-b6c4-774a7c1dd7fe">General</Category_x0020_RDM>
    <Department_x0020_TU_x002f_e xmlns="c9e239e1-eba3-46c3-b6c4-774a7c1dd7fe">Data Management and Library</Department_x0020_TU_x002f_e>
    <Results xmlns="c9e239e1-eba3-46c3-b6c4-774a7c1dd7fe">Unknown</Results>
    <Relations xmlns="c9e239e1-eba3-46c3-b6c4-774a7c1dd7fe" xsi:nil="true"/>
    <Authourised_x0020_by xmlns="c9e239e1-eba3-46c3-b6c4-774a7c1dd7fe">
      <UserInfo>
        <DisplayName/>
        <AccountId xsi:nil="true"/>
        <AccountType/>
      </UserInfo>
    </Authourised_x0020_by>
    <Origin xmlns="c9e239e1-eba3-46c3-b6c4-774a7c1dd7fe" xsi:nil="true"/>
    <TaxCatchAll xmlns="c9e239e1-eba3-46c3-b6c4-774a7c1dd7fe" xsi:nil="true"/>
    <Creator xmlns="c9e239e1-eba3-46c3-b6c4-774a7c1dd7fe">
      <UserInfo>
        <DisplayName/>
        <AccountId xsi:nil="true"/>
        <AccountType/>
      </UserInfo>
    </Creator>
    <Leader xmlns="c9e239e1-eba3-46c3-b6c4-774a7c1dd7fe">
      <UserInfo>
        <DisplayName/>
        <AccountId xsi:nil="true"/>
        <AccountType/>
      </UserInfo>
    </Leader>
    <Descriptions xmlns="c9e239e1-eba3-46c3-b6c4-774a7c1dd7fe" xsi:nil="true"/>
    <Coverages xmlns="c9e239e1-eba3-46c3-b6c4-774a7c1dd7fe" xsi:nil="true"/>
    <lcf76f155ced4ddcb4097134ff3c332f xmlns="9bddcc6d-5a40-4ec2-9543-10e19496ba30">
      <Terms xmlns="http://schemas.microsoft.com/office/infopath/2007/PartnerControls"/>
    </lcf76f155ced4ddcb4097134ff3c332f>
    <Identification_x0020_Code xmlns="c9e239e1-eba3-46c3-b6c4-774a7c1dd7fe" xsi:nil="true"/>
    <Date_x0020_Authourised xmlns="c9e239e1-eba3-46c3-b6c4-774a7c1dd7f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A35C2C1-211E-4257-8C26-9675BAF352F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239e1-eba3-46c3-b6c4-774a7c1dd7fe"/>
    <ds:schemaRef ds:uri="9bddcc6d-5a40-4ec2-9543-10e19496b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5B6818B-0768-4451-AE36-343FF75AC090}">
  <ds:schemaRefs>
    <ds:schemaRef ds:uri="http://purl.org/dc/elements/1.1/"/>
    <ds:schemaRef ds:uri="http://schemas.openxmlformats.org/package/2006/metadata/core-properties"/>
    <ds:schemaRef ds:uri="http://purl.org/dc/terms/"/>
    <ds:schemaRef ds:uri="c9e239e1-eba3-46c3-b6c4-774a7c1dd7fe"/>
    <ds:schemaRef ds:uri="9bddcc6d-5a40-4ec2-9543-10e19496ba30"/>
    <ds:schemaRef ds:uri="http://schemas.microsoft.com/office/infopath/2007/PartnerControls"/>
    <ds:schemaRef ds:uri="http://schemas.microsoft.com/office/2006/documentManagement/types"/>
    <ds:schemaRef ds:uri="http://purl.org/dc/dcmitype/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1D1035F-9731-464F-BE0E-172070C793E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4545</TotalTime>
  <Words>960</Words>
  <Application>Microsoft Macintosh PowerPoint</Application>
  <PresentationFormat>Widescreen</PresentationFormat>
  <Paragraphs>186</Paragraphs>
  <Slides>53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61" baseType="lpstr">
      <vt:lpstr>Aptos</vt:lpstr>
      <vt:lpstr>Arial</vt:lpstr>
      <vt:lpstr>Calibri</vt:lpstr>
      <vt:lpstr>Fira Code</vt:lpstr>
      <vt:lpstr>Fira Sans</vt:lpstr>
      <vt:lpstr>Fira Sans Bold</vt:lpstr>
      <vt:lpstr>Lucidity Condensed</vt:lpstr>
      <vt:lpstr>Office Theme</vt:lpstr>
      <vt:lpstr>Writing a reproducible PhD thesis using GitHub, R, and Docker</vt:lpstr>
      <vt:lpstr>PowerPoint Presentation</vt:lpstr>
      <vt:lpstr>First: Lunch &amp; Menti</vt:lpstr>
      <vt:lpstr>Writing a reproducible PhD thesis using GitHub, R, and Docker</vt:lpstr>
      <vt:lpstr>Disclaimer:  I’m just sharing my journey (not giving advice as a data steward)</vt:lpstr>
      <vt:lpstr>Why did I want to make my thesis reproducible?</vt:lpstr>
      <vt:lpstr>A problem using Google Docs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Open Science is about transparency.   A self-reproducing manuscript achieves this goal.</vt:lpstr>
      <vt:lpstr>Also, it’s cool</vt:lpstr>
      <vt:lpstr>I started my GitHub repo </vt:lpstr>
      <vt:lpstr>R Markdown to create a document  from R</vt:lpstr>
      <vt:lpstr>When did I start my GitHub repo?</vt:lpstr>
      <vt:lpstr>When did I start my GitHub repo?</vt:lpstr>
      <vt:lpstr>Regret 1</vt:lpstr>
      <vt:lpstr>Where did I store my data?</vt:lpstr>
      <vt:lpstr>My inner Data Steward is not proud!</vt:lpstr>
      <vt:lpstr>Regret 2</vt:lpstr>
      <vt:lpstr>Regret 3</vt:lpstr>
      <vt:lpstr>Nevertheless, I was able to render the thesis &amp; graduate</vt:lpstr>
      <vt:lpstr>And I thought I was done with my dissertation</vt:lpstr>
      <vt:lpstr>Until last year…</vt:lpstr>
      <vt:lpstr>At a meeting about Software Management Plan</vt:lpstr>
      <vt:lpstr>”It’s been a while.  Does my dissertation still run?”</vt:lpstr>
      <vt:lpstr>…nope.</vt:lpstr>
      <vt:lpstr>What things were broken?</vt:lpstr>
      <vt:lpstr>All of these were broken</vt:lpstr>
      <vt:lpstr>Git-ignoring things that I should not</vt:lpstr>
      <vt:lpstr>Next broken thing: Dependencies</vt:lpstr>
      <vt:lpstr>How many packages of dependencies did my dissertation have?</vt:lpstr>
      <vt:lpstr>PowerPoint Presentation</vt:lpstr>
      <vt:lpstr>Total dependencies:</vt:lpstr>
      <vt:lpstr>PowerPoint Presentation</vt:lpstr>
      <vt:lpstr>Regret 4 </vt:lpstr>
      <vt:lpstr>Two types of dependencies</vt:lpstr>
      <vt:lpstr>Re-installing 242 packages means re-installing their system requirements  </vt:lpstr>
      <vt:lpstr>Another thing broken: To render a PDF, I also needed LaTeX, another system dependency.</vt:lpstr>
      <vt:lpstr>I wanted to snapshot all</vt:lpstr>
      <vt:lpstr>You can create a docker image to do just that</vt:lpstr>
      <vt:lpstr>Regret</vt:lpstr>
      <vt:lpstr>PowerPoint Presentation</vt:lpstr>
      <vt:lpstr>How to reproduce my thesis</vt:lpstr>
      <vt:lpstr>Regrets Recap</vt:lpstr>
      <vt:lpstr>Let’s discuss!</vt:lpstr>
      <vt:lpstr>Questions</vt:lpstr>
      <vt:lpstr>PowerPoint Presentation</vt:lpstr>
      <vt:lpstr>Footnotes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Sunami, Nami</cp:lastModifiedBy>
  <cp:revision>3</cp:revision>
  <cp:lastPrinted>2025-02-10T12:20:45Z</cp:lastPrinted>
  <dcterms:created xsi:type="dcterms:W3CDTF">2025-01-22T12:32:52Z</dcterms:created>
  <dcterms:modified xsi:type="dcterms:W3CDTF">2025-02-10T12:22:56Z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0x01010023A999B518C8EF4A9F0A52055D700488</vt:lpwstr>
  </property>
  <property fmtid="{D5CDD505-2E9C-101B-9397-08002B2CF9AE}" pid="3" name="MediaServiceImageTags">
    <vt:lpwstr/>
  </property>
</Properties>
</file>